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42"/>
  </p:notesMasterIdLst>
  <p:handoutMasterIdLst>
    <p:handoutMasterId r:id="rId43"/>
  </p:handoutMasterIdLst>
  <p:sldIdLst>
    <p:sldId id="314" r:id="rId2"/>
    <p:sldId id="330" r:id="rId3"/>
    <p:sldId id="340" r:id="rId4"/>
    <p:sldId id="325" r:id="rId5"/>
    <p:sldId id="324" r:id="rId6"/>
    <p:sldId id="326" r:id="rId7"/>
    <p:sldId id="286" r:id="rId8"/>
    <p:sldId id="300" r:id="rId9"/>
    <p:sldId id="327" r:id="rId10"/>
    <p:sldId id="329" r:id="rId11"/>
    <p:sldId id="328" r:id="rId12"/>
    <p:sldId id="321" r:id="rId13"/>
    <p:sldId id="337" r:id="rId14"/>
    <p:sldId id="287" r:id="rId15"/>
    <p:sldId id="334" r:id="rId16"/>
    <p:sldId id="335" r:id="rId17"/>
    <p:sldId id="336" r:id="rId18"/>
    <p:sldId id="285" r:id="rId19"/>
    <p:sldId id="331" r:id="rId20"/>
    <p:sldId id="302" r:id="rId21"/>
    <p:sldId id="323" r:id="rId22"/>
    <p:sldId id="332" r:id="rId23"/>
    <p:sldId id="316" r:id="rId24"/>
    <p:sldId id="320" r:id="rId25"/>
    <p:sldId id="338" r:id="rId26"/>
    <p:sldId id="318" r:id="rId27"/>
    <p:sldId id="319" r:id="rId28"/>
    <p:sldId id="317" r:id="rId29"/>
    <p:sldId id="339" r:id="rId30"/>
    <p:sldId id="303" r:id="rId31"/>
    <p:sldId id="333" r:id="rId32"/>
    <p:sldId id="309" r:id="rId33"/>
    <p:sldId id="310" r:id="rId34"/>
    <p:sldId id="311" r:id="rId35"/>
    <p:sldId id="306" r:id="rId36"/>
    <p:sldId id="322" r:id="rId37"/>
    <p:sldId id="307" r:id="rId38"/>
    <p:sldId id="304" r:id="rId39"/>
    <p:sldId id="298" r:id="rId40"/>
    <p:sldId id="313" r:id="rId4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EAEFF7"/>
    <a:srgbClr val="D2DEEF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6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C1AE6-1AC4-47E0-A7F8-9792205B05B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26A5D60-B89D-4FF4-8CC7-9082D4E7B8B9}">
      <dgm:prSet phldrT="[文字]"/>
      <dgm:spPr>
        <a:solidFill>
          <a:schemeClr val="accent2">
            <a:lumMod val="75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治療</a:t>
          </a:r>
        </a:p>
      </dgm:t>
    </dgm:pt>
    <dgm:pt modelId="{B5937D1C-5F71-43E8-B3BD-7C0BC9445BAE}" type="parTrans" cxnId="{04A99ADF-B2CF-4A74-9137-F7015CDB982F}">
      <dgm:prSet/>
      <dgm:spPr/>
      <dgm:t>
        <a:bodyPr/>
        <a:lstStyle/>
        <a:p>
          <a:endParaRPr lang="zh-TW" altLang="en-US"/>
        </a:p>
      </dgm:t>
    </dgm:pt>
    <dgm:pt modelId="{9CDC8370-5C2A-4F73-A2EB-D3CEFCC6563B}" type="sibTrans" cxnId="{04A99ADF-B2CF-4A74-9137-F7015CDB982F}">
      <dgm:prSet/>
      <dgm:spPr/>
      <dgm:t>
        <a:bodyPr/>
        <a:lstStyle/>
        <a:p>
          <a:endParaRPr lang="zh-TW" altLang="en-US"/>
        </a:p>
      </dgm:t>
    </dgm:pt>
    <dgm:pt modelId="{C555F9DD-CE74-4901-A31D-60B69AB935A9}">
      <dgm:prSet phldrT="[文字]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藥物</a:t>
          </a:r>
        </a:p>
      </dgm:t>
    </dgm:pt>
    <dgm:pt modelId="{C19435D4-86EF-4470-AC8E-39B1A4AB6719}" type="parTrans" cxnId="{1A29DC74-C468-4A59-9238-3FBC8E460E6A}">
      <dgm:prSet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zh-TW" altLang="en-US"/>
        </a:p>
      </dgm:t>
    </dgm:pt>
    <dgm:pt modelId="{876C6D03-3749-49BA-956B-D81F4DDD7110}" type="sibTrans" cxnId="{1A29DC74-C468-4A59-9238-3FBC8E460E6A}">
      <dgm:prSet/>
      <dgm:spPr/>
      <dgm:t>
        <a:bodyPr/>
        <a:lstStyle/>
        <a:p>
          <a:endParaRPr lang="zh-TW" altLang="en-US"/>
        </a:p>
      </dgm:t>
    </dgm:pt>
    <dgm:pt modelId="{96AC2A14-A340-4E89-A579-EDAA46BE65CE}">
      <dgm:prSet phldrT="[文字]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非藥物</a:t>
          </a:r>
        </a:p>
      </dgm:t>
    </dgm:pt>
    <dgm:pt modelId="{A9B10FFF-CEC8-43DE-881A-C1C103F1CFEA}" type="parTrans" cxnId="{59BF1E73-D382-42FC-AADC-BA412E4153E6}">
      <dgm:prSet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zh-TW" altLang="en-US"/>
        </a:p>
      </dgm:t>
    </dgm:pt>
    <dgm:pt modelId="{441F18B3-7E85-4FAA-8488-65048FBAFBEB}" type="sibTrans" cxnId="{59BF1E73-D382-42FC-AADC-BA412E4153E6}">
      <dgm:prSet/>
      <dgm:spPr/>
      <dgm:t>
        <a:bodyPr/>
        <a:lstStyle/>
        <a:p>
          <a:endParaRPr lang="zh-TW" altLang="en-US"/>
        </a:p>
      </dgm:t>
    </dgm:pt>
    <dgm:pt modelId="{2E090CED-CA54-4C60-A96B-1A4484D2BD34}">
      <dgm:prSet phldrT="[文字]"/>
      <dgm:spPr>
        <a:solidFill>
          <a:schemeClr val="bg1">
            <a:lumMod val="5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zh-TW" altLang="en-US" dirty="0">
              <a:latin typeface="+mn-lt"/>
              <a:ea typeface="標楷體" panose="03000509000000000000" pitchFamily="65" charset="-120"/>
            </a:rPr>
            <a:t>活動</a:t>
          </a:r>
          <a:r>
            <a:rPr lang="en-US" altLang="zh-TW" dirty="0">
              <a:latin typeface="+mn-lt"/>
              <a:ea typeface="標楷體" panose="03000509000000000000" pitchFamily="65" charset="-120"/>
            </a:rPr>
            <a:t/>
          </a:r>
          <a:br>
            <a:rPr lang="en-US" altLang="zh-TW" dirty="0">
              <a:latin typeface="+mn-lt"/>
              <a:ea typeface="標楷體" panose="03000509000000000000" pitchFamily="65" charset="-120"/>
            </a:rPr>
          </a:br>
          <a:r>
            <a:rPr lang="en-US" altLang="zh-TW" dirty="0">
              <a:latin typeface="+mn-lt"/>
              <a:ea typeface="標楷體" panose="03000509000000000000" pitchFamily="65" charset="-120"/>
            </a:rPr>
            <a:t>(</a:t>
          </a:r>
          <a:r>
            <a:rPr lang="zh-TW" altLang="en-US" dirty="0">
              <a:latin typeface="+mn-lt"/>
              <a:ea typeface="標楷體" panose="03000509000000000000" pitchFamily="65" charset="-120"/>
            </a:rPr>
            <a:t>個案與家屬</a:t>
          </a:r>
          <a:r>
            <a:rPr lang="en-US" altLang="zh-TW" dirty="0">
              <a:latin typeface="+mn-lt"/>
              <a:ea typeface="標楷體" panose="03000509000000000000" pitchFamily="65" charset="-120"/>
            </a:rPr>
            <a:t>)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EDD67350-BC11-4ECB-9B7F-1D1F6472741A}" type="parTrans" cxnId="{46103B93-F883-4686-A908-C609CE6C10D5}">
      <dgm:prSet/>
      <dgm:spPr>
        <a:solidFill>
          <a:schemeClr val="bg1">
            <a:lumMod val="5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BAC8B6D9-4788-4518-A018-9E8F05611916}" type="sibTrans" cxnId="{46103B93-F883-4686-A908-C609CE6C10D5}">
      <dgm:prSet/>
      <dgm:spPr/>
      <dgm:t>
        <a:bodyPr/>
        <a:lstStyle/>
        <a:p>
          <a:endParaRPr lang="zh-TW" altLang="en-US"/>
        </a:p>
      </dgm:t>
    </dgm:pt>
    <dgm:pt modelId="{C25A11FB-19DD-43ED-B6F5-54ABAA14F2BF}">
      <dgm:prSet phldrT="[文字]"/>
      <dgm:spPr>
        <a:solidFill>
          <a:schemeClr val="bg1">
            <a:lumMod val="5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zh-TW" altLang="en-US" dirty="0">
              <a:latin typeface="+mn-lt"/>
              <a:ea typeface="標楷體" panose="03000509000000000000" pitchFamily="65" charset="-120"/>
            </a:rPr>
            <a:t>照顧</a:t>
          </a:r>
          <a:r>
            <a:rPr lang="en-US" altLang="zh-TW" dirty="0">
              <a:latin typeface="+mn-lt"/>
              <a:ea typeface="標楷體" panose="03000509000000000000" pitchFamily="65" charset="-120"/>
            </a:rPr>
            <a:t/>
          </a:r>
          <a:br>
            <a:rPr lang="en-US" altLang="zh-TW" dirty="0">
              <a:latin typeface="+mn-lt"/>
              <a:ea typeface="標楷體" panose="03000509000000000000" pitchFamily="65" charset="-120"/>
            </a:rPr>
          </a:br>
          <a:r>
            <a:rPr lang="en-US" altLang="zh-TW" dirty="0">
              <a:latin typeface="+mn-lt"/>
              <a:ea typeface="標楷體" panose="03000509000000000000" pitchFamily="65" charset="-120"/>
            </a:rPr>
            <a:t>(</a:t>
          </a:r>
          <a:r>
            <a:rPr lang="zh-TW" altLang="en-US" dirty="0">
              <a:latin typeface="+mn-lt"/>
              <a:ea typeface="標楷體" panose="03000509000000000000" pitchFamily="65" charset="-120"/>
            </a:rPr>
            <a:t>家屬</a:t>
          </a:r>
          <a:r>
            <a:rPr lang="en-US" altLang="zh-TW" dirty="0">
              <a:latin typeface="+mn-lt"/>
              <a:ea typeface="標楷體" panose="03000509000000000000" pitchFamily="65" charset="-120"/>
            </a:rPr>
            <a:t>)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58375322-1368-4009-B1FC-7D82FC3EE56E}" type="parTrans" cxnId="{5FB078D3-11EF-4A05-96EB-4576DF5AB028}">
      <dgm:prSet/>
      <dgm:spPr>
        <a:solidFill>
          <a:schemeClr val="bg1">
            <a:lumMod val="5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A26FF656-EC60-4991-B067-DA12E02622E0}" type="sibTrans" cxnId="{5FB078D3-11EF-4A05-96EB-4576DF5AB028}">
      <dgm:prSet/>
      <dgm:spPr/>
      <dgm:t>
        <a:bodyPr/>
        <a:lstStyle/>
        <a:p>
          <a:endParaRPr lang="zh-TW" altLang="en-US"/>
        </a:p>
      </dgm:t>
    </dgm:pt>
    <dgm:pt modelId="{D04E1504-6171-40B7-9120-0F189EA89AF8}" type="pres">
      <dgm:prSet presAssocID="{25BC1AE6-1AC4-47E0-A7F8-9792205B05B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BD38C48-3909-47B5-A246-B7616E4315FB}" type="pres">
      <dgm:prSet presAssocID="{726A5D60-B89D-4FF4-8CC7-9082D4E7B8B9}" presName="root1" presStyleCnt="0"/>
      <dgm:spPr/>
    </dgm:pt>
    <dgm:pt modelId="{95EB952A-696E-43DD-91C9-1C273A6C5078}" type="pres">
      <dgm:prSet presAssocID="{726A5D60-B89D-4FF4-8CC7-9082D4E7B8B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449C1C3-E0FC-44A8-AE84-E183447E322B}" type="pres">
      <dgm:prSet presAssocID="{726A5D60-B89D-4FF4-8CC7-9082D4E7B8B9}" presName="level2hierChild" presStyleCnt="0"/>
      <dgm:spPr/>
    </dgm:pt>
    <dgm:pt modelId="{18F8B888-F1D0-4A7F-AF4C-3E8BD58B3F75}" type="pres">
      <dgm:prSet presAssocID="{C19435D4-86EF-4470-AC8E-39B1A4AB6719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A167A460-1CF7-4D44-802A-7517893F6659}" type="pres">
      <dgm:prSet presAssocID="{C19435D4-86EF-4470-AC8E-39B1A4AB6719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4B0C8B47-84D7-4EC6-A3C5-064F389BFC05}" type="pres">
      <dgm:prSet presAssocID="{C555F9DD-CE74-4901-A31D-60B69AB935A9}" presName="root2" presStyleCnt="0"/>
      <dgm:spPr/>
    </dgm:pt>
    <dgm:pt modelId="{51732F9F-1FDE-47D2-8A77-AC4D1FF97879}" type="pres">
      <dgm:prSet presAssocID="{C555F9DD-CE74-4901-A31D-60B69AB935A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005CA39-BF71-46C7-A049-EB9CD9E30E4B}" type="pres">
      <dgm:prSet presAssocID="{C555F9DD-CE74-4901-A31D-60B69AB935A9}" presName="level3hierChild" presStyleCnt="0"/>
      <dgm:spPr/>
    </dgm:pt>
    <dgm:pt modelId="{CDEAED29-7EFE-4D2D-8F2F-EF8B667F72DB}" type="pres">
      <dgm:prSet presAssocID="{A9B10FFF-CEC8-43DE-881A-C1C103F1CFEA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4F7C374F-9F11-4104-8E95-8CCE1A9B423A}" type="pres">
      <dgm:prSet presAssocID="{A9B10FFF-CEC8-43DE-881A-C1C103F1CFEA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CF927189-D083-4F01-8E01-DBD746463EEC}" type="pres">
      <dgm:prSet presAssocID="{96AC2A14-A340-4E89-A579-EDAA46BE65CE}" presName="root2" presStyleCnt="0"/>
      <dgm:spPr/>
    </dgm:pt>
    <dgm:pt modelId="{308D60B6-C3A1-4BA3-A8E7-44BF11320DC2}" type="pres">
      <dgm:prSet presAssocID="{96AC2A14-A340-4E89-A579-EDAA46BE65C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B351A82-CC7E-4688-B057-FD0C151E6F28}" type="pres">
      <dgm:prSet presAssocID="{96AC2A14-A340-4E89-A579-EDAA46BE65CE}" presName="level3hierChild" presStyleCnt="0"/>
      <dgm:spPr/>
    </dgm:pt>
    <dgm:pt modelId="{1BAC2AB0-8EDF-4D6D-B220-25C3F23CF114}" type="pres">
      <dgm:prSet presAssocID="{EDD67350-BC11-4ECB-9B7F-1D1F6472741A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CB86199E-1CA1-4D7C-B370-8B96CEE77044}" type="pres">
      <dgm:prSet presAssocID="{EDD67350-BC11-4ECB-9B7F-1D1F6472741A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A926607F-C929-4626-B891-D488A0531E19}" type="pres">
      <dgm:prSet presAssocID="{2E090CED-CA54-4C60-A96B-1A4484D2BD34}" presName="root2" presStyleCnt="0"/>
      <dgm:spPr/>
    </dgm:pt>
    <dgm:pt modelId="{BB1517E2-EC0B-4B55-ADEE-66A0EBF5A9A7}" type="pres">
      <dgm:prSet presAssocID="{2E090CED-CA54-4C60-A96B-1A4484D2BD34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79A08DB-E5F7-4F8F-A950-82BC0535BEAF}" type="pres">
      <dgm:prSet presAssocID="{2E090CED-CA54-4C60-A96B-1A4484D2BD34}" presName="level3hierChild" presStyleCnt="0"/>
      <dgm:spPr/>
    </dgm:pt>
    <dgm:pt modelId="{7BB9B82E-3F11-4608-AC5F-1AEB68473C26}" type="pres">
      <dgm:prSet presAssocID="{58375322-1368-4009-B1FC-7D82FC3EE56E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77FE5844-CD16-4A5A-AE80-38B25543ED4F}" type="pres">
      <dgm:prSet presAssocID="{58375322-1368-4009-B1FC-7D82FC3EE56E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6DFB8D01-BF27-4046-AE2D-5BDBACB55DA5}" type="pres">
      <dgm:prSet presAssocID="{C25A11FB-19DD-43ED-B6F5-54ABAA14F2BF}" presName="root2" presStyleCnt="0"/>
      <dgm:spPr/>
    </dgm:pt>
    <dgm:pt modelId="{FDC7BA94-7F4C-4D32-B2D2-185661D92AAF}" type="pres">
      <dgm:prSet presAssocID="{C25A11FB-19DD-43ED-B6F5-54ABAA14F2BF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F173CC8-B463-4713-835D-FD9556323DF4}" type="pres">
      <dgm:prSet presAssocID="{C25A11FB-19DD-43ED-B6F5-54ABAA14F2BF}" presName="level3hierChild" presStyleCnt="0"/>
      <dgm:spPr/>
    </dgm:pt>
  </dgm:ptLst>
  <dgm:cxnLst>
    <dgm:cxn modelId="{26374B1E-A4E6-4D51-8044-F95BC8ECCDBF}" type="presOf" srcId="{C25A11FB-19DD-43ED-B6F5-54ABAA14F2BF}" destId="{FDC7BA94-7F4C-4D32-B2D2-185661D92AAF}" srcOrd="0" destOrd="0" presId="urn:microsoft.com/office/officeart/2005/8/layout/hierarchy2"/>
    <dgm:cxn modelId="{F93DD48B-22F2-4B81-B881-4CC289FC5DCA}" type="presOf" srcId="{58375322-1368-4009-B1FC-7D82FC3EE56E}" destId="{7BB9B82E-3F11-4608-AC5F-1AEB68473C26}" srcOrd="0" destOrd="0" presId="urn:microsoft.com/office/officeart/2005/8/layout/hierarchy2"/>
    <dgm:cxn modelId="{5A347D1A-8662-4F63-9F46-7A4E3FD2124E}" type="presOf" srcId="{96AC2A14-A340-4E89-A579-EDAA46BE65CE}" destId="{308D60B6-C3A1-4BA3-A8E7-44BF11320DC2}" srcOrd="0" destOrd="0" presId="urn:microsoft.com/office/officeart/2005/8/layout/hierarchy2"/>
    <dgm:cxn modelId="{159BCE94-08AA-4905-9A52-0E73D1FD1BE8}" type="presOf" srcId="{726A5D60-B89D-4FF4-8CC7-9082D4E7B8B9}" destId="{95EB952A-696E-43DD-91C9-1C273A6C5078}" srcOrd="0" destOrd="0" presId="urn:microsoft.com/office/officeart/2005/8/layout/hierarchy2"/>
    <dgm:cxn modelId="{F4F6DA71-6A8A-4197-9429-676BFF60E120}" type="presOf" srcId="{C19435D4-86EF-4470-AC8E-39B1A4AB6719}" destId="{A167A460-1CF7-4D44-802A-7517893F6659}" srcOrd="1" destOrd="0" presId="urn:microsoft.com/office/officeart/2005/8/layout/hierarchy2"/>
    <dgm:cxn modelId="{86F30A9D-0567-433D-8936-049FA1C4ACD5}" type="presOf" srcId="{A9B10FFF-CEC8-43DE-881A-C1C103F1CFEA}" destId="{4F7C374F-9F11-4104-8E95-8CCE1A9B423A}" srcOrd="1" destOrd="0" presId="urn:microsoft.com/office/officeart/2005/8/layout/hierarchy2"/>
    <dgm:cxn modelId="{516FADEB-860C-486D-A740-F84B757E6586}" type="presOf" srcId="{2E090CED-CA54-4C60-A96B-1A4484D2BD34}" destId="{BB1517E2-EC0B-4B55-ADEE-66A0EBF5A9A7}" srcOrd="0" destOrd="0" presId="urn:microsoft.com/office/officeart/2005/8/layout/hierarchy2"/>
    <dgm:cxn modelId="{46103B93-F883-4686-A908-C609CE6C10D5}" srcId="{96AC2A14-A340-4E89-A579-EDAA46BE65CE}" destId="{2E090CED-CA54-4C60-A96B-1A4484D2BD34}" srcOrd="0" destOrd="0" parTransId="{EDD67350-BC11-4ECB-9B7F-1D1F6472741A}" sibTransId="{BAC8B6D9-4788-4518-A018-9E8F05611916}"/>
    <dgm:cxn modelId="{30C78B0D-02BF-49D2-8334-9607ED2663DD}" type="presOf" srcId="{58375322-1368-4009-B1FC-7D82FC3EE56E}" destId="{77FE5844-CD16-4A5A-AE80-38B25543ED4F}" srcOrd="1" destOrd="0" presId="urn:microsoft.com/office/officeart/2005/8/layout/hierarchy2"/>
    <dgm:cxn modelId="{B96ECCFA-0729-4CAB-B864-8C3222044695}" type="presOf" srcId="{EDD67350-BC11-4ECB-9B7F-1D1F6472741A}" destId="{1BAC2AB0-8EDF-4D6D-B220-25C3F23CF114}" srcOrd="0" destOrd="0" presId="urn:microsoft.com/office/officeart/2005/8/layout/hierarchy2"/>
    <dgm:cxn modelId="{23F9BFC8-AC02-44D2-A09E-385DB9DA6CD3}" type="presOf" srcId="{C555F9DD-CE74-4901-A31D-60B69AB935A9}" destId="{51732F9F-1FDE-47D2-8A77-AC4D1FF97879}" srcOrd="0" destOrd="0" presId="urn:microsoft.com/office/officeart/2005/8/layout/hierarchy2"/>
    <dgm:cxn modelId="{EFAEEEEF-59A4-4E98-8CB7-AAD54ED93F22}" type="presOf" srcId="{A9B10FFF-CEC8-43DE-881A-C1C103F1CFEA}" destId="{CDEAED29-7EFE-4D2D-8F2F-EF8B667F72DB}" srcOrd="0" destOrd="0" presId="urn:microsoft.com/office/officeart/2005/8/layout/hierarchy2"/>
    <dgm:cxn modelId="{1A29DC74-C468-4A59-9238-3FBC8E460E6A}" srcId="{726A5D60-B89D-4FF4-8CC7-9082D4E7B8B9}" destId="{C555F9DD-CE74-4901-A31D-60B69AB935A9}" srcOrd="0" destOrd="0" parTransId="{C19435D4-86EF-4470-AC8E-39B1A4AB6719}" sibTransId="{876C6D03-3749-49BA-956B-D81F4DDD7110}"/>
    <dgm:cxn modelId="{CC1B50BF-4574-4CEE-9003-743688B23A72}" type="presOf" srcId="{C19435D4-86EF-4470-AC8E-39B1A4AB6719}" destId="{18F8B888-F1D0-4A7F-AF4C-3E8BD58B3F75}" srcOrd="0" destOrd="0" presId="urn:microsoft.com/office/officeart/2005/8/layout/hierarchy2"/>
    <dgm:cxn modelId="{59BF1E73-D382-42FC-AADC-BA412E4153E6}" srcId="{726A5D60-B89D-4FF4-8CC7-9082D4E7B8B9}" destId="{96AC2A14-A340-4E89-A579-EDAA46BE65CE}" srcOrd="1" destOrd="0" parTransId="{A9B10FFF-CEC8-43DE-881A-C1C103F1CFEA}" sibTransId="{441F18B3-7E85-4FAA-8488-65048FBAFBEB}"/>
    <dgm:cxn modelId="{5FB078D3-11EF-4A05-96EB-4576DF5AB028}" srcId="{96AC2A14-A340-4E89-A579-EDAA46BE65CE}" destId="{C25A11FB-19DD-43ED-B6F5-54ABAA14F2BF}" srcOrd="1" destOrd="0" parTransId="{58375322-1368-4009-B1FC-7D82FC3EE56E}" sibTransId="{A26FF656-EC60-4991-B067-DA12E02622E0}"/>
    <dgm:cxn modelId="{04A99ADF-B2CF-4A74-9137-F7015CDB982F}" srcId="{25BC1AE6-1AC4-47E0-A7F8-9792205B05B0}" destId="{726A5D60-B89D-4FF4-8CC7-9082D4E7B8B9}" srcOrd="0" destOrd="0" parTransId="{B5937D1C-5F71-43E8-B3BD-7C0BC9445BAE}" sibTransId="{9CDC8370-5C2A-4F73-A2EB-D3CEFCC6563B}"/>
    <dgm:cxn modelId="{29CDD646-481E-4282-A94D-21719A2DD533}" type="presOf" srcId="{25BC1AE6-1AC4-47E0-A7F8-9792205B05B0}" destId="{D04E1504-6171-40B7-9120-0F189EA89AF8}" srcOrd="0" destOrd="0" presId="urn:microsoft.com/office/officeart/2005/8/layout/hierarchy2"/>
    <dgm:cxn modelId="{4DAE27CC-106A-412D-887F-181D0D9B275E}" type="presOf" srcId="{EDD67350-BC11-4ECB-9B7F-1D1F6472741A}" destId="{CB86199E-1CA1-4D7C-B370-8B96CEE77044}" srcOrd="1" destOrd="0" presId="urn:microsoft.com/office/officeart/2005/8/layout/hierarchy2"/>
    <dgm:cxn modelId="{C3373206-AB21-492D-9E33-7DEF86E57D6B}" type="presParOf" srcId="{D04E1504-6171-40B7-9120-0F189EA89AF8}" destId="{0BD38C48-3909-47B5-A246-B7616E4315FB}" srcOrd="0" destOrd="0" presId="urn:microsoft.com/office/officeart/2005/8/layout/hierarchy2"/>
    <dgm:cxn modelId="{9AE8A8CF-2D6E-43E7-8E8B-AA2703B1311A}" type="presParOf" srcId="{0BD38C48-3909-47B5-A246-B7616E4315FB}" destId="{95EB952A-696E-43DD-91C9-1C273A6C5078}" srcOrd="0" destOrd="0" presId="urn:microsoft.com/office/officeart/2005/8/layout/hierarchy2"/>
    <dgm:cxn modelId="{FE34C3CF-F676-43BC-A723-521FA990CE5A}" type="presParOf" srcId="{0BD38C48-3909-47B5-A246-B7616E4315FB}" destId="{2449C1C3-E0FC-44A8-AE84-E183447E322B}" srcOrd="1" destOrd="0" presId="urn:microsoft.com/office/officeart/2005/8/layout/hierarchy2"/>
    <dgm:cxn modelId="{9146549B-C746-4660-9063-1E374B99D5BE}" type="presParOf" srcId="{2449C1C3-E0FC-44A8-AE84-E183447E322B}" destId="{18F8B888-F1D0-4A7F-AF4C-3E8BD58B3F75}" srcOrd="0" destOrd="0" presId="urn:microsoft.com/office/officeart/2005/8/layout/hierarchy2"/>
    <dgm:cxn modelId="{7BB0184D-149E-4FA3-BEA1-AEF62C557975}" type="presParOf" srcId="{18F8B888-F1D0-4A7F-AF4C-3E8BD58B3F75}" destId="{A167A460-1CF7-4D44-802A-7517893F6659}" srcOrd="0" destOrd="0" presId="urn:microsoft.com/office/officeart/2005/8/layout/hierarchy2"/>
    <dgm:cxn modelId="{6C64D2D5-D909-4EB4-830D-03BB6C2A8F17}" type="presParOf" srcId="{2449C1C3-E0FC-44A8-AE84-E183447E322B}" destId="{4B0C8B47-84D7-4EC6-A3C5-064F389BFC05}" srcOrd="1" destOrd="0" presId="urn:microsoft.com/office/officeart/2005/8/layout/hierarchy2"/>
    <dgm:cxn modelId="{827A83FD-60E1-4553-819B-3DB65E8CBE4A}" type="presParOf" srcId="{4B0C8B47-84D7-4EC6-A3C5-064F389BFC05}" destId="{51732F9F-1FDE-47D2-8A77-AC4D1FF97879}" srcOrd="0" destOrd="0" presId="urn:microsoft.com/office/officeart/2005/8/layout/hierarchy2"/>
    <dgm:cxn modelId="{14CF8EC3-624D-4434-B05A-127F4B794B2B}" type="presParOf" srcId="{4B0C8B47-84D7-4EC6-A3C5-064F389BFC05}" destId="{1005CA39-BF71-46C7-A049-EB9CD9E30E4B}" srcOrd="1" destOrd="0" presId="urn:microsoft.com/office/officeart/2005/8/layout/hierarchy2"/>
    <dgm:cxn modelId="{182B42E2-45C1-481F-920D-87D8AB0FC1C2}" type="presParOf" srcId="{2449C1C3-E0FC-44A8-AE84-E183447E322B}" destId="{CDEAED29-7EFE-4D2D-8F2F-EF8B667F72DB}" srcOrd="2" destOrd="0" presId="urn:microsoft.com/office/officeart/2005/8/layout/hierarchy2"/>
    <dgm:cxn modelId="{9EE120E1-741A-4C13-AC31-0F76CA0E7A7B}" type="presParOf" srcId="{CDEAED29-7EFE-4D2D-8F2F-EF8B667F72DB}" destId="{4F7C374F-9F11-4104-8E95-8CCE1A9B423A}" srcOrd="0" destOrd="0" presId="urn:microsoft.com/office/officeart/2005/8/layout/hierarchy2"/>
    <dgm:cxn modelId="{08935AA3-6574-4ED1-B438-FD48BD1E185E}" type="presParOf" srcId="{2449C1C3-E0FC-44A8-AE84-E183447E322B}" destId="{CF927189-D083-4F01-8E01-DBD746463EEC}" srcOrd="3" destOrd="0" presId="urn:microsoft.com/office/officeart/2005/8/layout/hierarchy2"/>
    <dgm:cxn modelId="{109072DE-F4E1-4D40-B0BD-8393F1BDC39C}" type="presParOf" srcId="{CF927189-D083-4F01-8E01-DBD746463EEC}" destId="{308D60B6-C3A1-4BA3-A8E7-44BF11320DC2}" srcOrd="0" destOrd="0" presId="urn:microsoft.com/office/officeart/2005/8/layout/hierarchy2"/>
    <dgm:cxn modelId="{A9277523-FE4F-4425-AE97-7CEE45EE37F7}" type="presParOf" srcId="{CF927189-D083-4F01-8E01-DBD746463EEC}" destId="{BB351A82-CC7E-4688-B057-FD0C151E6F28}" srcOrd="1" destOrd="0" presId="urn:microsoft.com/office/officeart/2005/8/layout/hierarchy2"/>
    <dgm:cxn modelId="{E6B14DEC-FB49-454F-A64E-A12741AE3C3D}" type="presParOf" srcId="{BB351A82-CC7E-4688-B057-FD0C151E6F28}" destId="{1BAC2AB0-8EDF-4D6D-B220-25C3F23CF114}" srcOrd="0" destOrd="0" presId="urn:microsoft.com/office/officeart/2005/8/layout/hierarchy2"/>
    <dgm:cxn modelId="{B798DDCC-70A5-4F36-BE48-9CAD1423A5AE}" type="presParOf" srcId="{1BAC2AB0-8EDF-4D6D-B220-25C3F23CF114}" destId="{CB86199E-1CA1-4D7C-B370-8B96CEE77044}" srcOrd="0" destOrd="0" presId="urn:microsoft.com/office/officeart/2005/8/layout/hierarchy2"/>
    <dgm:cxn modelId="{DF268333-AAE4-4446-ADD0-44403848E509}" type="presParOf" srcId="{BB351A82-CC7E-4688-B057-FD0C151E6F28}" destId="{A926607F-C929-4626-B891-D488A0531E19}" srcOrd="1" destOrd="0" presId="urn:microsoft.com/office/officeart/2005/8/layout/hierarchy2"/>
    <dgm:cxn modelId="{C4D2250C-3853-4708-AA45-9E7027806635}" type="presParOf" srcId="{A926607F-C929-4626-B891-D488A0531E19}" destId="{BB1517E2-EC0B-4B55-ADEE-66A0EBF5A9A7}" srcOrd="0" destOrd="0" presId="urn:microsoft.com/office/officeart/2005/8/layout/hierarchy2"/>
    <dgm:cxn modelId="{28B7297A-A580-42AE-B829-09001A34C92F}" type="presParOf" srcId="{A926607F-C929-4626-B891-D488A0531E19}" destId="{879A08DB-E5F7-4F8F-A950-82BC0535BEAF}" srcOrd="1" destOrd="0" presId="urn:microsoft.com/office/officeart/2005/8/layout/hierarchy2"/>
    <dgm:cxn modelId="{E0592D72-2A12-4772-920C-B8E017FBDDB6}" type="presParOf" srcId="{BB351A82-CC7E-4688-B057-FD0C151E6F28}" destId="{7BB9B82E-3F11-4608-AC5F-1AEB68473C26}" srcOrd="2" destOrd="0" presId="urn:microsoft.com/office/officeart/2005/8/layout/hierarchy2"/>
    <dgm:cxn modelId="{4C4FBD01-FD18-48DB-845D-123BDC80F872}" type="presParOf" srcId="{7BB9B82E-3F11-4608-AC5F-1AEB68473C26}" destId="{77FE5844-CD16-4A5A-AE80-38B25543ED4F}" srcOrd="0" destOrd="0" presId="urn:microsoft.com/office/officeart/2005/8/layout/hierarchy2"/>
    <dgm:cxn modelId="{918500BA-3EB2-426C-9716-F55811F35028}" type="presParOf" srcId="{BB351A82-CC7E-4688-B057-FD0C151E6F28}" destId="{6DFB8D01-BF27-4046-AE2D-5BDBACB55DA5}" srcOrd="3" destOrd="0" presId="urn:microsoft.com/office/officeart/2005/8/layout/hierarchy2"/>
    <dgm:cxn modelId="{57B5F993-1E44-41DA-8CE2-C3A27F7DBCFF}" type="presParOf" srcId="{6DFB8D01-BF27-4046-AE2D-5BDBACB55DA5}" destId="{FDC7BA94-7F4C-4D32-B2D2-185661D92AAF}" srcOrd="0" destOrd="0" presId="urn:microsoft.com/office/officeart/2005/8/layout/hierarchy2"/>
    <dgm:cxn modelId="{64691021-947E-42F3-B420-9C4E320FFB48}" type="presParOf" srcId="{6DFB8D01-BF27-4046-AE2D-5BDBACB55DA5}" destId="{0F173CC8-B463-4713-835D-FD9556323DF4}" srcOrd="1" destOrd="0" presId="urn:microsoft.com/office/officeart/2005/8/layout/hierarchy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EB952A-696E-43DD-91C9-1C273A6C5078}">
      <dsp:nvSpPr>
        <dsp:cNvPr id="0" name=""/>
        <dsp:cNvSpPr/>
      </dsp:nvSpPr>
      <dsp:spPr>
        <a:xfrm>
          <a:off x="1774" y="1086426"/>
          <a:ext cx="2766329" cy="138316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>
              <a:latin typeface="標楷體" panose="03000509000000000000" pitchFamily="65" charset="-120"/>
              <a:ea typeface="標楷體" panose="03000509000000000000" pitchFamily="65" charset="-120"/>
            </a:rPr>
            <a:t>治療</a:t>
          </a:r>
        </a:p>
      </dsp:txBody>
      <dsp:txXfrm>
        <a:off x="1774" y="1086426"/>
        <a:ext cx="2766329" cy="1383164"/>
      </dsp:txXfrm>
    </dsp:sp>
    <dsp:sp modelId="{18F8B888-F1D0-4A7F-AF4C-3E8BD58B3F75}">
      <dsp:nvSpPr>
        <dsp:cNvPr id="0" name=""/>
        <dsp:cNvSpPr/>
      </dsp:nvSpPr>
      <dsp:spPr>
        <a:xfrm rot="19457599">
          <a:off x="2640020" y="1351740"/>
          <a:ext cx="1362697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362697" y="28608"/>
              </a:lnTo>
            </a:path>
          </a:pathLst>
        </a:custGeom>
        <a:noFill/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9457599">
        <a:off x="3287302" y="1346281"/>
        <a:ext cx="68134" cy="68134"/>
      </dsp:txXfrm>
    </dsp:sp>
    <dsp:sp modelId="{51732F9F-1FDE-47D2-8A77-AC4D1FF97879}">
      <dsp:nvSpPr>
        <dsp:cNvPr id="0" name=""/>
        <dsp:cNvSpPr/>
      </dsp:nvSpPr>
      <dsp:spPr>
        <a:xfrm>
          <a:off x="3874635" y="291107"/>
          <a:ext cx="2766329" cy="1383164"/>
        </a:xfrm>
        <a:prstGeom prst="roundRect">
          <a:avLst>
            <a:gd name="adj" fmla="val 10000"/>
          </a:avLst>
        </a:prstGeom>
        <a:solidFill>
          <a:srgbClr val="FF6600"/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>
              <a:latin typeface="標楷體" panose="03000509000000000000" pitchFamily="65" charset="-120"/>
              <a:ea typeface="標楷體" panose="03000509000000000000" pitchFamily="65" charset="-120"/>
            </a:rPr>
            <a:t>藥物</a:t>
          </a:r>
        </a:p>
      </dsp:txBody>
      <dsp:txXfrm>
        <a:off x="3874635" y="291107"/>
        <a:ext cx="2766329" cy="1383164"/>
      </dsp:txXfrm>
    </dsp:sp>
    <dsp:sp modelId="{CDEAED29-7EFE-4D2D-8F2F-EF8B667F72DB}">
      <dsp:nvSpPr>
        <dsp:cNvPr id="0" name=""/>
        <dsp:cNvSpPr/>
      </dsp:nvSpPr>
      <dsp:spPr>
        <a:xfrm rot="2142401">
          <a:off x="2640020" y="2147060"/>
          <a:ext cx="1362697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362697" y="28608"/>
              </a:lnTo>
            </a:path>
          </a:pathLst>
        </a:custGeom>
        <a:noFill/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2142401">
        <a:off x="3287302" y="2141601"/>
        <a:ext cx="68134" cy="68134"/>
      </dsp:txXfrm>
    </dsp:sp>
    <dsp:sp modelId="{308D60B6-C3A1-4BA3-A8E7-44BF11320DC2}">
      <dsp:nvSpPr>
        <dsp:cNvPr id="0" name=""/>
        <dsp:cNvSpPr/>
      </dsp:nvSpPr>
      <dsp:spPr>
        <a:xfrm>
          <a:off x="3874635" y="1881746"/>
          <a:ext cx="2766329" cy="1383164"/>
        </a:xfrm>
        <a:prstGeom prst="roundRect">
          <a:avLst>
            <a:gd name="adj" fmla="val 10000"/>
          </a:avLst>
        </a:prstGeom>
        <a:solidFill>
          <a:srgbClr val="FF6600"/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>
              <a:latin typeface="標楷體" panose="03000509000000000000" pitchFamily="65" charset="-120"/>
              <a:ea typeface="標楷體" panose="03000509000000000000" pitchFamily="65" charset="-120"/>
            </a:rPr>
            <a:t>非藥物</a:t>
          </a:r>
        </a:p>
      </dsp:txBody>
      <dsp:txXfrm>
        <a:off x="3874635" y="1881746"/>
        <a:ext cx="2766329" cy="1383164"/>
      </dsp:txXfrm>
    </dsp:sp>
    <dsp:sp modelId="{1BAC2AB0-8EDF-4D6D-B220-25C3F23CF114}">
      <dsp:nvSpPr>
        <dsp:cNvPr id="0" name=""/>
        <dsp:cNvSpPr/>
      </dsp:nvSpPr>
      <dsp:spPr>
        <a:xfrm rot="19457599">
          <a:off x="6512881" y="2147060"/>
          <a:ext cx="1362697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362697" y="28608"/>
              </a:lnTo>
            </a:path>
          </a:pathLst>
        </a:cu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9457599">
        <a:off x="7160162" y="2141601"/>
        <a:ext cx="68134" cy="68134"/>
      </dsp:txXfrm>
    </dsp:sp>
    <dsp:sp modelId="{BB1517E2-EC0B-4B55-ADEE-66A0EBF5A9A7}">
      <dsp:nvSpPr>
        <dsp:cNvPr id="0" name=""/>
        <dsp:cNvSpPr/>
      </dsp:nvSpPr>
      <dsp:spPr>
        <a:xfrm>
          <a:off x="7747496" y="1086426"/>
          <a:ext cx="2766329" cy="1383164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>
              <a:latin typeface="+mn-lt"/>
              <a:ea typeface="標楷體" panose="03000509000000000000" pitchFamily="65" charset="-120"/>
            </a:rPr>
            <a:t>活動</a:t>
          </a:r>
          <a:r>
            <a:rPr lang="en-US" altLang="zh-TW" sz="3900" kern="1200" dirty="0">
              <a:latin typeface="+mn-lt"/>
              <a:ea typeface="標楷體" panose="03000509000000000000" pitchFamily="65" charset="-120"/>
            </a:rPr>
            <a:t/>
          </a:r>
          <a:br>
            <a:rPr lang="en-US" altLang="zh-TW" sz="3900" kern="1200" dirty="0">
              <a:latin typeface="+mn-lt"/>
              <a:ea typeface="標楷體" panose="03000509000000000000" pitchFamily="65" charset="-120"/>
            </a:rPr>
          </a:br>
          <a:r>
            <a:rPr lang="en-US" altLang="zh-TW" sz="3900" kern="1200" dirty="0">
              <a:latin typeface="+mn-lt"/>
              <a:ea typeface="標楷體" panose="03000509000000000000" pitchFamily="65" charset="-120"/>
            </a:rPr>
            <a:t>(</a:t>
          </a:r>
          <a:r>
            <a:rPr lang="zh-TW" altLang="en-US" sz="3900" kern="1200" dirty="0">
              <a:latin typeface="+mn-lt"/>
              <a:ea typeface="標楷體" panose="03000509000000000000" pitchFamily="65" charset="-120"/>
            </a:rPr>
            <a:t>個案與家屬</a:t>
          </a:r>
          <a:r>
            <a:rPr lang="en-US" altLang="zh-TW" sz="3900" kern="1200" dirty="0">
              <a:latin typeface="+mn-lt"/>
              <a:ea typeface="標楷體" panose="03000509000000000000" pitchFamily="65" charset="-120"/>
            </a:rPr>
            <a:t>)</a:t>
          </a:r>
          <a:endParaRPr lang="zh-TW" altLang="en-US" sz="3900" kern="1200" dirty="0">
            <a:latin typeface="+mn-lt"/>
            <a:ea typeface="標楷體" panose="03000509000000000000" pitchFamily="65" charset="-120"/>
          </a:endParaRPr>
        </a:p>
      </dsp:txBody>
      <dsp:txXfrm>
        <a:off x="7747496" y="1086426"/>
        <a:ext cx="2766329" cy="1383164"/>
      </dsp:txXfrm>
    </dsp:sp>
    <dsp:sp modelId="{7BB9B82E-3F11-4608-AC5F-1AEB68473C26}">
      <dsp:nvSpPr>
        <dsp:cNvPr id="0" name=""/>
        <dsp:cNvSpPr/>
      </dsp:nvSpPr>
      <dsp:spPr>
        <a:xfrm rot="2142401">
          <a:off x="6512881" y="2942380"/>
          <a:ext cx="1362697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362697" y="28608"/>
              </a:lnTo>
            </a:path>
          </a:pathLst>
        </a:cu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2142401">
        <a:off x="7160162" y="2936921"/>
        <a:ext cx="68134" cy="68134"/>
      </dsp:txXfrm>
    </dsp:sp>
    <dsp:sp modelId="{FDC7BA94-7F4C-4D32-B2D2-185661D92AAF}">
      <dsp:nvSpPr>
        <dsp:cNvPr id="0" name=""/>
        <dsp:cNvSpPr/>
      </dsp:nvSpPr>
      <dsp:spPr>
        <a:xfrm>
          <a:off x="7747496" y="2677066"/>
          <a:ext cx="2766329" cy="1383164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>
              <a:latin typeface="+mn-lt"/>
              <a:ea typeface="標楷體" panose="03000509000000000000" pitchFamily="65" charset="-120"/>
            </a:rPr>
            <a:t>照顧</a:t>
          </a:r>
          <a:r>
            <a:rPr lang="en-US" altLang="zh-TW" sz="3900" kern="1200" dirty="0">
              <a:latin typeface="+mn-lt"/>
              <a:ea typeface="標楷體" panose="03000509000000000000" pitchFamily="65" charset="-120"/>
            </a:rPr>
            <a:t/>
          </a:r>
          <a:br>
            <a:rPr lang="en-US" altLang="zh-TW" sz="3900" kern="1200" dirty="0">
              <a:latin typeface="+mn-lt"/>
              <a:ea typeface="標楷體" panose="03000509000000000000" pitchFamily="65" charset="-120"/>
            </a:rPr>
          </a:br>
          <a:r>
            <a:rPr lang="en-US" altLang="zh-TW" sz="3900" kern="1200" dirty="0">
              <a:latin typeface="+mn-lt"/>
              <a:ea typeface="標楷體" panose="03000509000000000000" pitchFamily="65" charset="-120"/>
            </a:rPr>
            <a:t>(</a:t>
          </a:r>
          <a:r>
            <a:rPr lang="zh-TW" altLang="en-US" sz="3900" kern="1200" dirty="0">
              <a:latin typeface="+mn-lt"/>
              <a:ea typeface="標楷體" panose="03000509000000000000" pitchFamily="65" charset="-120"/>
            </a:rPr>
            <a:t>家屬</a:t>
          </a:r>
          <a:r>
            <a:rPr lang="en-US" altLang="zh-TW" sz="3900" kern="1200" dirty="0">
              <a:latin typeface="+mn-lt"/>
              <a:ea typeface="標楷體" panose="03000509000000000000" pitchFamily="65" charset="-120"/>
            </a:rPr>
            <a:t>)</a:t>
          </a:r>
          <a:endParaRPr lang="zh-TW" altLang="en-US" sz="3900" kern="1200" dirty="0">
            <a:latin typeface="+mn-lt"/>
            <a:ea typeface="標楷體" panose="03000509000000000000" pitchFamily="65" charset="-120"/>
          </a:endParaRPr>
        </a:p>
      </dsp:txBody>
      <dsp:txXfrm>
        <a:off x="7747496" y="2677066"/>
        <a:ext cx="2766329" cy="1383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F7580-D20B-4F13-840A-E65CF03544C2}" type="datetimeFigureOut">
              <a:rPr lang="zh-TW" altLang="en-US" smtClean="0"/>
              <a:pPr/>
              <a:t>2017/4/7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4B7B0-9C3C-4D66-ADF5-DDF160F3428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3721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737B1-66C8-4545-99A0-6F1D3A10474C}" type="datetimeFigureOut">
              <a:rPr lang="zh-TW" altLang="en-US" smtClean="0"/>
              <a:pPr/>
              <a:t>2017/4/7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D7EA-9E48-48B6-B57D-AE5CFB4DFE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6963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1808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D7EA-9E48-48B6-B57D-AE5CFB4DFE5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3976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D7EA-9E48-48B6-B57D-AE5CFB4DFE5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08404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D7EA-9E48-48B6-B57D-AE5CFB4DFE5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67976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35ED5-7036-4722-B2C4-4EE132C1341E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>
                <a:ea typeface="標楷體" panose="03000509000000000000" pitchFamily="65" charset="-120"/>
              </a:rPr>
              <a:t>剛提到的是疾病的人數增加</a:t>
            </a:r>
          </a:p>
          <a:p>
            <a:r>
              <a:rPr lang="zh-TW" altLang="en-US" sz="1400">
                <a:ea typeface="標楷體" panose="03000509000000000000" pitchFamily="65" charset="-120"/>
              </a:rPr>
              <a:t>現在要說明　疾病的影嚮程度</a:t>
            </a:r>
          </a:p>
          <a:p>
            <a:r>
              <a:rPr lang="zh-TW" altLang="en-US" sz="1400">
                <a:ea typeface="標楷體" panose="03000509000000000000" pitchFamily="65" charset="-120"/>
              </a:rPr>
              <a:t>失智患者的症狀表現為一漸進性的認知功能及生活功能缺損為主。</a:t>
            </a:r>
          </a:p>
          <a:p>
            <a:r>
              <a:rPr lang="zh-TW" altLang="en-US" sz="1400">
                <a:ea typeface="標楷體" panose="03000509000000000000" pitchFamily="65" charset="-120"/>
              </a:rPr>
              <a:t>從症狀的開始到結束，約</a:t>
            </a:r>
            <a:r>
              <a:rPr lang="en-US" altLang="zh-TW" sz="1400">
                <a:ea typeface="標楷體" panose="03000509000000000000" pitchFamily="65" charset="-120"/>
              </a:rPr>
              <a:t>5-15</a:t>
            </a:r>
            <a:r>
              <a:rPr lang="zh-TW" altLang="en-US" sz="1400">
                <a:ea typeface="標楷體" panose="03000509000000000000" pitchFamily="65" charset="-120"/>
              </a:rPr>
              <a:t>年不等。</a:t>
            </a:r>
          </a:p>
          <a:p>
            <a:r>
              <a:rPr lang="zh-TW" altLang="en-US" sz="1400">
                <a:ea typeface="標楷體" panose="03000509000000000000" pitchFamily="65" charset="-120"/>
              </a:rPr>
              <a:t>隨著疾病的過程，語言能力與記憶力漸漸喪失，</a:t>
            </a:r>
          </a:p>
          <a:p>
            <a:r>
              <a:rPr lang="zh-TW" altLang="en-US" sz="1400">
                <a:ea typeface="標楷體" panose="03000509000000000000" pitchFamily="65" charset="-120"/>
              </a:rPr>
              <a:t>日常功能的衰退導致在生活上對照顧者的依賴逐漸增加，照顧者的負荷也日漸沉重。</a:t>
            </a:r>
          </a:p>
          <a:p>
            <a:r>
              <a:rPr lang="zh-TW" altLang="en-US" sz="1400">
                <a:ea typeface="標楷體" panose="03000509000000000000" pitchFamily="65" charset="-120"/>
              </a:rPr>
              <a:t>在台灣約有</a:t>
            </a:r>
            <a:r>
              <a:rPr lang="en-US" altLang="zh-TW" sz="1400">
                <a:ea typeface="標楷體" panose="03000509000000000000" pitchFamily="65" charset="-120"/>
              </a:rPr>
              <a:t>80%</a:t>
            </a:r>
            <a:r>
              <a:rPr lang="zh-TW" altLang="en-US" sz="1400">
                <a:ea typeface="標楷體" panose="03000509000000000000" pitchFamily="65" charset="-120"/>
              </a:rPr>
              <a:t>的輕中度失智患者留在家中由家人照顧，</a:t>
            </a:r>
          </a:p>
          <a:p>
            <a:r>
              <a:rPr lang="zh-TW" altLang="en-US" sz="1400">
                <a:ea typeface="標楷體" panose="03000509000000000000" pitchFamily="65" charset="-120"/>
              </a:rPr>
              <a:t>（在台灣傳統觀念中，送至安養中心照護的觀念還未普遍被大眾接受，</a:t>
            </a:r>
          </a:p>
          <a:p>
            <a:r>
              <a:rPr lang="zh-TW" altLang="en-US" sz="1400">
                <a:ea typeface="標楷體" panose="03000509000000000000" pitchFamily="65" charset="-120"/>
              </a:rPr>
              <a:t>此外，就算送至安養中心，這樣的一個負荷與壓力也不會就此變成０）</a:t>
            </a:r>
          </a:p>
        </p:txBody>
      </p:sp>
    </p:spTree>
    <p:extLst>
      <p:ext uri="{BB962C8B-B14F-4D97-AF65-F5344CB8AC3E}">
        <p14:creationId xmlns:p14="http://schemas.microsoft.com/office/powerpoint/2010/main" xmlns="" val="1185305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29461-FED8-4C23-982E-820F3B231937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>
                <a:ea typeface="標楷體" panose="03000509000000000000" pitchFamily="65" charset="-120"/>
              </a:rPr>
              <a:t>在面對這樣一個號稱「最悲慘，影響最廣泛」的疾病，</a:t>
            </a:r>
          </a:p>
          <a:p>
            <a:r>
              <a:rPr lang="zh-TW" altLang="en-US" sz="1400">
                <a:ea typeface="標楷體" panose="03000509000000000000" pitchFamily="65" charset="-120"/>
              </a:rPr>
              <a:t>家人（照顧者）在生理、心理、社會、經濟等各方面，</a:t>
            </a:r>
          </a:p>
          <a:p>
            <a:r>
              <a:rPr lang="zh-TW" altLang="en-US" sz="1400">
                <a:ea typeface="標楷體" panose="03000509000000000000" pitchFamily="65" charset="-120"/>
              </a:rPr>
              <a:t>承受著相當大的困擾與負荷，</a:t>
            </a:r>
          </a:p>
          <a:p>
            <a:r>
              <a:rPr lang="zh-TW" altLang="en-US" sz="1400">
                <a:ea typeface="標楷體" panose="03000509000000000000" pitchFamily="65" charset="-120"/>
              </a:rPr>
              <a:t>尤其在台灣，</a:t>
            </a:r>
          </a:p>
          <a:p>
            <a:r>
              <a:rPr lang="zh-TW" altLang="en-US" sz="1400">
                <a:ea typeface="標楷體" panose="03000509000000000000" pitchFamily="65" charset="-120"/>
              </a:rPr>
              <a:t>照顧者常扮演著許多不同的角色，</a:t>
            </a:r>
          </a:p>
          <a:p>
            <a:r>
              <a:rPr lang="zh-TW" altLang="en-US" sz="1400">
                <a:ea typeface="標楷體" panose="03000509000000000000" pitchFamily="65" charset="-120"/>
              </a:rPr>
              <a:t>壓力更是大。</a:t>
            </a:r>
          </a:p>
          <a:p>
            <a:r>
              <a:rPr lang="zh-TW" altLang="en-US" sz="1400">
                <a:ea typeface="標楷體" panose="03000509000000000000" pitchFamily="65" charset="-120"/>
              </a:rPr>
              <a:t>故有人形容這群照顧者為「隱形的受害者」。</a:t>
            </a:r>
          </a:p>
        </p:txBody>
      </p:sp>
    </p:spTree>
    <p:extLst>
      <p:ext uri="{BB962C8B-B14F-4D97-AF65-F5344CB8AC3E}">
        <p14:creationId xmlns:p14="http://schemas.microsoft.com/office/powerpoint/2010/main" xmlns="" val="3861224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E453D7-A942-47CE-81A0-173F86E2ED44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>
                <a:ea typeface="標楷體" panose="03000509000000000000" pitchFamily="65" charset="-120"/>
              </a:rPr>
              <a:t>「負荷」（</a:t>
            </a:r>
            <a:r>
              <a:rPr lang="en-US" altLang="zh-TW" sz="1400">
                <a:ea typeface="標楷體" panose="03000509000000000000" pitchFamily="65" charset="-120"/>
              </a:rPr>
              <a:t>Burden</a:t>
            </a:r>
            <a:r>
              <a:rPr lang="zh-TW" altLang="en-US" sz="1400">
                <a:ea typeface="標楷體" panose="03000509000000000000" pitchFamily="65" charset="-120"/>
              </a:rPr>
              <a:t>），是指照顧者所經歷到生理、心理（情緒）、社會及經濟上的問題。</a:t>
            </a:r>
          </a:p>
          <a:p>
            <a:r>
              <a:rPr lang="zh-TW" altLang="en-US" sz="1400">
                <a:ea typeface="標楷體" panose="03000509000000000000" pitchFamily="65" charset="-120"/>
              </a:rPr>
              <a:t>照顧的壓力可以分為兩部份，原發性壓力及次發性壓力；</a:t>
            </a:r>
          </a:p>
          <a:p>
            <a:endParaRPr lang="zh-TW" altLang="en-US" sz="1400">
              <a:ea typeface="標楷體" panose="03000509000000000000" pitchFamily="65" charset="-120"/>
            </a:endParaRPr>
          </a:p>
          <a:p>
            <a:r>
              <a:rPr lang="zh-TW" altLang="en-US" sz="1400">
                <a:ea typeface="標楷體" panose="03000509000000000000" pitchFamily="65" charset="-120"/>
              </a:rPr>
              <a:t>◎原發性壓力：是指因患者的問題行為、認知功能退化及日常生活能力的衰退而造成的壓力。</a:t>
            </a:r>
          </a:p>
          <a:p>
            <a:r>
              <a:rPr lang="zh-TW" altLang="en-US" sz="1400">
                <a:ea typeface="標楷體" panose="03000509000000000000" pitchFamily="65" charset="-120"/>
              </a:rPr>
              <a:t>◎次發性壓力：是指間接造成照顧者生活、工作、社會人際、家庭問題等方面的影響。</a:t>
            </a:r>
          </a:p>
          <a:p>
            <a:r>
              <a:rPr lang="zh-TW" altLang="en-US" sz="1400">
                <a:ea typeface="標楷體" panose="03000509000000000000" pitchFamily="65" charset="-120"/>
              </a:rPr>
              <a:t>如：家人爭論以何種的照顧方式對患者是最好的（家訪經驗中最常見的）、</a:t>
            </a:r>
          </a:p>
          <a:p>
            <a:r>
              <a:rPr lang="zh-TW" altLang="en-US" sz="1400">
                <a:ea typeface="標楷體" panose="03000509000000000000" pitchFamily="65" charset="-120"/>
              </a:rPr>
              <a:t>在照顧與工作間的衝突（工作受影響、減少與朋友相處的時間，變得社交退縮）；</a:t>
            </a:r>
          </a:p>
          <a:p>
            <a:r>
              <a:rPr lang="zh-TW" altLang="en-US" sz="1400">
                <a:ea typeface="標楷體" panose="03000509000000000000" pitchFamily="65" charset="-120"/>
              </a:rPr>
              <a:t>甚至是經濟的壓力（額外的就醫需求及藥物費用的負荷）。</a:t>
            </a:r>
          </a:p>
          <a:p>
            <a:endParaRPr lang="zh-TW" altLang="en-US" sz="1400">
              <a:ea typeface="標楷體" panose="03000509000000000000" pitchFamily="65" charset="-120"/>
            </a:endParaRPr>
          </a:p>
          <a:p>
            <a:r>
              <a:rPr lang="zh-TW" altLang="en-US" sz="1400">
                <a:ea typeface="標楷體" panose="03000509000000000000" pitchFamily="65" charset="-120"/>
              </a:rPr>
              <a:t>在長期面對的照顧之下，會同時伴有身體（影響免疫系統）與心理（約有</a:t>
            </a:r>
            <a:r>
              <a:rPr lang="en-US" altLang="zh-TW" sz="1400">
                <a:ea typeface="標楷體" panose="03000509000000000000" pitchFamily="65" charset="-120"/>
              </a:rPr>
              <a:t>30-55%</a:t>
            </a:r>
            <a:r>
              <a:rPr lang="zh-TW" altLang="en-US" sz="1400">
                <a:ea typeface="標楷體" panose="03000509000000000000" pitchFamily="65" charset="-120"/>
              </a:rPr>
              <a:t>得到憂鬱症）的影響（研究顯示心理影響大於生理）。</a:t>
            </a:r>
          </a:p>
        </p:txBody>
      </p:sp>
    </p:spTree>
    <p:extLst>
      <p:ext uri="{BB962C8B-B14F-4D97-AF65-F5344CB8AC3E}">
        <p14:creationId xmlns:p14="http://schemas.microsoft.com/office/powerpoint/2010/main" xmlns="" val="2335594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5704CDD-8561-4E83-B03B-E0E52080CE6C}" type="slidenum">
              <a:rPr lang="en-US" altLang="zh-TW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26629" name="日期版面配置區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/>
              <a:t>2016/10/29</a:t>
            </a:r>
          </a:p>
        </p:txBody>
      </p:sp>
    </p:spTree>
    <p:extLst>
      <p:ext uri="{BB962C8B-B14F-4D97-AF65-F5344CB8AC3E}">
        <p14:creationId xmlns:p14="http://schemas.microsoft.com/office/powerpoint/2010/main" xmlns="" val="2666202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8910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標楷體" panose="03000509000000000000" pitchFamily="65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76CF-322D-41AC-AEC0-62E1B620D62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481086"/>
            <a:ext cx="27432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42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1868-06A3-46F9-90C7-027135563BF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59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AAA1-DD79-4F46-ABDF-CE337C9052B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425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2400" y="1096968"/>
            <a:ext cx="9347200" cy="350837"/>
          </a:xfrm>
        </p:spPr>
        <p:txBody>
          <a:bodyPr>
            <a:noAutofit/>
          </a:bodyPr>
          <a:lstStyle>
            <a:lvl1pPr>
              <a:defRPr sz="4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524000" y="1993075"/>
            <a:ext cx="9245600" cy="3810000"/>
          </a:xfrm>
        </p:spPr>
        <p:txBody>
          <a:bodyPr/>
          <a:lstStyle>
            <a:lvl1pPr>
              <a:defRPr b="1">
                <a:latin typeface="+mn-lt"/>
                <a:ea typeface="標楷體" pitchFamily="65" charset="-120"/>
              </a:defRPr>
            </a:lvl1pPr>
          </a:lstStyle>
          <a:p>
            <a:pPr lvl="0"/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7306703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29687" y="476255"/>
            <a:ext cx="11330516" cy="720725"/>
          </a:xfrm>
        </p:spPr>
        <p:txBody>
          <a:bodyPr/>
          <a:lstStyle>
            <a:lvl1pPr>
              <a:defRPr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29684" y="1196975"/>
            <a:ext cx="5562600" cy="2408238"/>
          </a:xfrm>
        </p:spPr>
        <p:txBody>
          <a:bodyPr/>
          <a:lstStyle>
            <a:lvl1pPr>
              <a:defRPr b="1">
                <a:latin typeface="+mn-lt"/>
                <a:ea typeface="標楷體" pitchFamily="65" charset="-120"/>
              </a:defRPr>
            </a:lvl1pPr>
            <a:lvl2pPr>
              <a:defRPr b="1">
                <a:latin typeface="+mn-lt"/>
                <a:ea typeface="標楷體" pitchFamily="65" charset="-120"/>
              </a:defRPr>
            </a:lvl2pPr>
            <a:lvl3pPr>
              <a:defRPr b="1">
                <a:latin typeface="+mn-lt"/>
                <a:ea typeface="標楷體" pitchFamily="65" charset="-120"/>
              </a:defRPr>
            </a:lvl3pPr>
            <a:lvl4pPr>
              <a:defRPr b="1">
                <a:latin typeface="+mn-lt"/>
                <a:ea typeface="標楷體" pitchFamily="65" charset="-120"/>
              </a:defRPr>
            </a:lvl4pPr>
            <a:lvl5pPr>
              <a:defRPr b="1">
                <a:latin typeface="+mn-lt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5487" y="1196975"/>
            <a:ext cx="5564716" cy="2408238"/>
          </a:xfrm>
        </p:spPr>
        <p:txBody>
          <a:bodyPr/>
          <a:lstStyle>
            <a:lvl1pPr>
              <a:defRPr b="1">
                <a:latin typeface="+mn-lt"/>
                <a:ea typeface="標楷體" pitchFamily="65" charset="-120"/>
              </a:defRPr>
            </a:lvl1pPr>
            <a:lvl2pPr>
              <a:defRPr b="1">
                <a:latin typeface="+mn-lt"/>
                <a:ea typeface="標楷體" pitchFamily="65" charset="-120"/>
              </a:defRPr>
            </a:lvl2pPr>
            <a:lvl3pPr>
              <a:defRPr b="1">
                <a:latin typeface="+mn-lt"/>
                <a:ea typeface="標楷體" pitchFamily="65" charset="-120"/>
              </a:defRPr>
            </a:lvl3pPr>
            <a:lvl4pPr>
              <a:defRPr b="1">
                <a:latin typeface="+mn-lt"/>
                <a:ea typeface="標楷體" pitchFamily="65" charset="-120"/>
              </a:defRPr>
            </a:lvl4pPr>
            <a:lvl5pPr>
              <a:defRPr b="1">
                <a:latin typeface="+mn-lt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29684" y="3757618"/>
            <a:ext cx="5562600" cy="2408237"/>
          </a:xfrm>
        </p:spPr>
        <p:txBody>
          <a:bodyPr/>
          <a:lstStyle>
            <a:lvl1pPr>
              <a:defRPr b="1">
                <a:latin typeface="+mn-lt"/>
                <a:ea typeface="標楷體" pitchFamily="65" charset="-120"/>
              </a:defRPr>
            </a:lvl1pPr>
            <a:lvl2pPr>
              <a:defRPr b="1">
                <a:latin typeface="+mn-lt"/>
                <a:ea typeface="標楷體" pitchFamily="65" charset="-120"/>
              </a:defRPr>
            </a:lvl2pPr>
            <a:lvl3pPr>
              <a:defRPr b="1">
                <a:latin typeface="+mn-lt"/>
                <a:ea typeface="標楷體" pitchFamily="65" charset="-120"/>
              </a:defRPr>
            </a:lvl3pPr>
            <a:lvl4pPr>
              <a:defRPr b="1">
                <a:latin typeface="+mn-lt"/>
                <a:ea typeface="標楷體" pitchFamily="65" charset="-120"/>
              </a:defRPr>
            </a:lvl4pPr>
            <a:lvl5pPr>
              <a:defRPr b="1">
                <a:latin typeface="+mn-lt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5487" y="3757618"/>
            <a:ext cx="5564716" cy="2408237"/>
          </a:xfrm>
        </p:spPr>
        <p:txBody>
          <a:bodyPr/>
          <a:lstStyle>
            <a:lvl1pPr>
              <a:defRPr b="1">
                <a:latin typeface="+mn-lt"/>
                <a:ea typeface="標楷體" pitchFamily="65" charset="-120"/>
              </a:defRPr>
            </a:lvl1pPr>
            <a:lvl2pPr>
              <a:defRPr b="1">
                <a:latin typeface="+mn-lt"/>
                <a:ea typeface="標楷體" pitchFamily="65" charset="-120"/>
              </a:defRPr>
            </a:lvl2pPr>
            <a:lvl3pPr>
              <a:defRPr b="1">
                <a:latin typeface="+mn-lt"/>
                <a:ea typeface="標楷體" pitchFamily="65" charset="-120"/>
              </a:defRPr>
            </a:lvl3pPr>
            <a:lvl4pPr>
              <a:defRPr b="1">
                <a:latin typeface="+mn-lt"/>
                <a:ea typeface="標楷體" pitchFamily="65" charset="-120"/>
              </a:defRPr>
            </a:lvl4pPr>
            <a:lvl5pPr>
              <a:defRPr b="1">
                <a:latin typeface="+mn-lt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AF623-25B3-4FC5-B044-3F165C52652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2017/4/7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EC5F1-071D-452B-B2E7-8653C782DC11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152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26553-AF5D-4761-8118-53E4E98971B8}" type="datetime1">
              <a:rPr lang="zh-TW" altLang="en-US"/>
              <a:pPr>
                <a:defRPr/>
              </a:pPr>
              <a:t>2017/4/7</a:t>
            </a:fld>
            <a:endParaRPr lang="zh-TW" altLang="en-US" sz="1800">
              <a:solidFill>
                <a:schemeClr val="tx1"/>
              </a:solidFill>
            </a:endParaRPr>
          </a:p>
        </p:txBody>
      </p:sp>
      <p:sp>
        <p:nvSpPr>
          <p:cNvPr id="4" name="頁尾版面配置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E9C5-7736-4E5D-95B6-CFA202CAAE43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04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+mn-lt"/>
                <a:ea typeface="標楷體" panose="03000509000000000000" pitchFamily="65" charset="-120"/>
              </a:defRPr>
            </a:lvl1pPr>
            <a:lvl2pPr>
              <a:defRPr b="1">
                <a:latin typeface="+mn-lt"/>
                <a:ea typeface="標楷體" panose="03000509000000000000" pitchFamily="65" charset="-120"/>
              </a:defRPr>
            </a:lvl2pPr>
            <a:lvl3pPr>
              <a:defRPr b="1">
                <a:latin typeface="+mn-lt"/>
                <a:ea typeface="標楷體" panose="03000509000000000000" pitchFamily="65" charset="-120"/>
              </a:defRPr>
            </a:lvl3pPr>
            <a:lvl4pPr>
              <a:defRPr b="1">
                <a:latin typeface="+mn-lt"/>
                <a:ea typeface="標楷體" panose="03000509000000000000" pitchFamily="65" charset="-120"/>
              </a:defRPr>
            </a:lvl4pPr>
            <a:lvl5pPr>
              <a:defRPr b="1">
                <a:latin typeface="+mn-lt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4281-E6A1-47CA-8E46-969DE6BA26F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492879"/>
            <a:ext cx="27432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58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F26D-C7D4-4C26-9EF9-BA4216CE63D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86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latin typeface="+mn-lt"/>
                <a:ea typeface="標楷體" panose="03000509000000000000" pitchFamily="65" charset="-120"/>
              </a:defRPr>
            </a:lvl1pPr>
            <a:lvl2pPr>
              <a:defRPr b="1">
                <a:latin typeface="+mn-lt"/>
                <a:ea typeface="標楷體" panose="03000509000000000000" pitchFamily="65" charset="-120"/>
              </a:defRPr>
            </a:lvl2pPr>
            <a:lvl3pPr>
              <a:defRPr b="1">
                <a:latin typeface="+mn-lt"/>
                <a:ea typeface="標楷體" panose="03000509000000000000" pitchFamily="65" charset="-120"/>
              </a:defRPr>
            </a:lvl3pPr>
            <a:lvl4pPr>
              <a:defRPr b="1">
                <a:latin typeface="+mn-lt"/>
                <a:ea typeface="標楷體" panose="03000509000000000000" pitchFamily="65" charset="-120"/>
              </a:defRPr>
            </a:lvl4pPr>
            <a:lvl5pPr>
              <a:defRPr b="1">
                <a:latin typeface="+mn-lt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latin typeface="+mn-lt"/>
                <a:ea typeface="標楷體" panose="03000509000000000000" pitchFamily="65" charset="-120"/>
              </a:defRPr>
            </a:lvl1pPr>
            <a:lvl2pPr>
              <a:defRPr b="1">
                <a:latin typeface="+mn-lt"/>
                <a:ea typeface="標楷體" panose="03000509000000000000" pitchFamily="65" charset="-120"/>
              </a:defRPr>
            </a:lvl2pPr>
            <a:lvl3pPr>
              <a:defRPr b="1">
                <a:latin typeface="+mn-lt"/>
                <a:ea typeface="標楷體" panose="03000509000000000000" pitchFamily="65" charset="-120"/>
              </a:defRPr>
            </a:lvl3pPr>
            <a:lvl4pPr>
              <a:defRPr b="1">
                <a:latin typeface="+mn-lt"/>
                <a:ea typeface="標楷體" panose="03000509000000000000" pitchFamily="65" charset="-120"/>
              </a:defRPr>
            </a:lvl4pPr>
            <a:lvl5pPr>
              <a:defRPr b="1">
                <a:latin typeface="+mn-lt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C2E4-C645-452E-A4CD-EAF1BC96B16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448800" y="6459315"/>
            <a:ext cx="2743200" cy="365125"/>
          </a:xfrm>
        </p:spPr>
        <p:txBody>
          <a:bodyPr/>
          <a:lstStyle>
            <a:lvl1pPr>
              <a:defRPr>
                <a:latin typeface="+mn-lt"/>
                <a:ea typeface="標楷體" panose="03000509000000000000" pitchFamily="65" charset="-120"/>
              </a:defRPr>
            </a:lvl1pPr>
          </a:lstStyle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77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  <a:ea typeface="標楷體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="1">
                <a:latin typeface="+mn-lt"/>
                <a:ea typeface="標楷體" pitchFamily="65" charset="-120"/>
              </a:defRPr>
            </a:lvl1pPr>
            <a:lvl2pPr>
              <a:defRPr b="1">
                <a:latin typeface="+mn-lt"/>
                <a:ea typeface="標楷體" pitchFamily="65" charset="-120"/>
              </a:defRPr>
            </a:lvl2pPr>
            <a:lvl3pPr>
              <a:defRPr b="1">
                <a:latin typeface="+mn-lt"/>
                <a:ea typeface="標楷體" pitchFamily="65" charset="-120"/>
              </a:defRPr>
            </a:lvl3pPr>
            <a:lvl4pPr>
              <a:defRPr b="1">
                <a:latin typeface="+mn-lt"/>
                <a:ea typeface="標楷體" pitchFamily="65" charset="-120"/>
              </a:defRPr>
            </a:lvl4pPr>
            <a:lvl5pPr>
              <a:defRPr b="1">
                <a:latin typeface="+mn-lt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  <a:ea typeface="標楷體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b="1">
                <a:latin typeface="+mn-lt"/>
                <a:ea typeface="標楷體" pitchFamily="65" charset="-120"/>
              </a:defRPr>
            </a:lvl1pPr>
            <a:lvl2pPr>
              <a:defRPr b="1">
                <a:latin typeface="+mn-lt"/>
                <a:ea typeface="標楷體" pitchFamily="65" charset="-120"/>
              </a:defRPr>
            </a:lvl2pPr>
            <a:lvl3pPr>
              <a:defRPr b="1">
                <a:latin typeface="+mn-lt"/>
                <a:ea typeface="標楷體" pitchFamily="65" charset="-120"/>
              </a:defRPr>
            </a:lvl3pPr>
            <a:lvl4pPr>
              <a:defRPr b="1">
                <a:latin typeface="+mn-lt"/>
                <a:ea typeface="標楷體" pitchFamily="65" charset="-120"/>
              </a:defRPr>
            </a:lvl4pPr>
            <a:lvl5pPr>
              <a:defRPr b="1">
                <a:latin typeface="+mn-lt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99B8-6577-4DF6-BB36-E1E6C0778A7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56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BE8F-3797-4EA7-92CC-B04C5C3813C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28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7493-E5BA-44A7-941A-D08D7C43512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56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  <a:cs typeface="Khmer UI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 b="1">
                <a:latin typeface="+mn-lt"/>
                <a:ea typeface="標楷體" pitchFamily="65" charset="-120"/>
                <a:cs typeface="Khmer UI" pitchFamily="34" charset="0"/>
              </a:defRPr>
            </a:lvl1pPr>
            <a:lvl2pPr>
              <a:defRPr sz="2800" b="1">
                <a:latin typeface="+mn-lt"/>
                <a:ea typeface="標楷體" pitchFamily="65" charset="-120"/>
                <a:cs typeface="Khmer UI" pitchFamily="34" charset="0"/>
              </a:defRPr>
            </a:lvl2pPr>
            <a:lvl3pPr>
              <a:defRPr sz="2400" b="1">
                <a:latin typeface="+mn-lt"/>
                <a:ea typeface="標楷體" pitchFamily="65" charset="-120"/>
                <a:cs typeface="Khmer UI" pitchFamily="34" charset="0"/>
              </a:defRPr>
            </a:lvl3pPr>
            <a:lvl4pPr>
              <a:defRPr sz="2000" b="1">
                <a:latin typeface="+mn-lt"/>
                <a:ea typeface="標楷體" pitchFamily="65" charset="-120"/>
                <a:cs typeface="Khmer UI" pitchFamily="34" charset="0"/>
              </a:defRPr>
            </a:lvl4pPr>
            <a:lvl5pPr>
              <a:defRPr sz="2000" b="1">
                <a:latin typeface="+mn-lt"/>
                <a:ea typeface="標楷體" pitchFamily="65" charset="-120"/>
                <a:cs typeface="Khmer U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  <a:ea typeface="標楷體" pitchFamily="65" charset="-120"/>
                <a:cs typeface="Khmer UI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ADE3-31D8-44FA-83FE-20904B7F1D4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latin typeface="+mn-lt"/>
                <a:ea typeface="標楷體" pitchFamily="65" charset="-120"/>
                <a:cs typeface="Khmer UI" pitchFamily="34" charset="0"/>
              </a:defRPr>
            </a:lvl1pPr>
          </a:lstStyle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77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 b="1">
                <a:latin typeface="+mn-lt"/>
                <a:ea typeface="標楷體" pitchFamily="65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2C1E-5628-41A8-8691-2807AB876B0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latin typeface="+mn-lt"/>
                <a:ea typeface="標楷體" pitchFamily="65" charset="-120"/>
              </a:defRPr>
            </a:lvl1pPr>
          </a:lstStyle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64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sharpenSoften amount="-12000"/>
                    </a14:imgEffect>
                    <a14:imgEffect>
                      <a14:saturation sat="170000"/>
                    </a14:imgEffect>
                    <a14:imgEffect>
                      <a14:brightnessContrast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D1943-EA64-476F-8446-EB1A9E5F2BE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94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標楷體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標楷體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標楷體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標楷體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標楷體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52282" y="498132"/>
            <a:ext cx="9538447" cy="35449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 smtClean="0"/>
              <a:t>失智症的非藥物治療：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600" dirty="0" smtClean="0"/>
              <a:t>(Nonpharmacological Management of Dementia)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證據在哪裡？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600" dirty="0" smtClean="0"/>
              <a:t>(Where is the Evidence?)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193413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2800" dirty="0"/>
              <a:t>葉炳強 醫師</a:t>
            </a:r>
            <a:endParaRPr lang="en-US" altLang="zh-TW" sz="2800" dirty="0"/>
          </a:p>
          <a:p>
            <a:pPr>
              <a:lnSpc>
                <a:spcPct val="100000"/>
              </a:lnSpc>
            </a:pPr>
            <a:r>
              <a:rPr lang="zh-TW" altLang="en-US" sz="2800" dirty="0"/>
              <a:t>輔仁大學醫學系</a:t>
            </a:r>
            <a:endParaRPr lang="en-US" altLang="zh-TW" sz="2800" dirty="0"/>
          </a:p>
          <a:p>
            <a:pPr>
              <a:lnSpc>
                <a:spcPct val="100000"/>
              </a:lnSpc>
            </a:pPr>
            <a:r>
              <a:rPr lang="zh-TW" altLang="en-US" sz="2800" dirty="0"/>
              <a:t>耕莘醫院</a:t>
            </a:r>
            <a:r>
              <a:rPr lang="zh-TW" altLang="en-US" sz="2800" dirty="0" smtClean="0"/>
              <a:t>神經醫學中心</a:t>
            </a:r>
            <a:endParaRPr lang="en-US" altLang="zh-TW" sz="2800" dirty="0" smtClean="0"/>
          </a:p>
          <a:p>
            <a:pPr>
              <a:lnSpc>
                <a:spcPct val="100000"/>
              </a:lnSpc>
            </a:pPr>
            <a:r>
              <a:rPr lang="zh-TW" altLang="en-US" sz="2800" dirty="0" smtClean="0"/>
              <a:t>仁慈醫院失智症中心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4500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53497" y="2857500"/>
            <a:ext cx="10363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症狀</a:t>
            </a:r>
            <a:r>
              <a:rPr lang="zh-TW" altLang="en-US" dirty="0"/>
              <a:t>改善的</a:t>
            </a:r>
            <a:r>
              <a:rPr lang="zh-TW" altLang="en-US" dirty="0" smtClean="0"/>
              <a:t>藥物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800" dirty="0" smtClean="0"/>
              <a:t>(</a:t>
            </a:r>
            <a:r>
              <a:rPr lang="en-US" altLang="zh-TW" sz="2800" dirty="0"/>
              <a:t>Symptomatic </a:t>
            </a:r>
            <a:r>
              <a:rPr lang="en-US" altLang="zh-TW" sz="2800" dirty="0" smtClean="0"/>
              <a:t>treatment)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1.</a:t>
            </a:r>
            <a:r>
              <a:rPr lang="zh-TW" altLang="en-US" sz="3200" dirty="0" smtClean="0"/>
              <a:t>膽</a:t>
            </a:r>
            <a:r>
              <a:rPr lang="zh-TW" altLang="en-US" sz="3200" dirty="0"/>
              <a:t>鹼酯酶抑制劑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en-US" altLang="zh-TW" sz="3200" dirty="0" smtClean="0"/>
              <a:t>a. (</a:t>
            </a:r>
            <a:r>
              <a:rPr lang="en-US" altLang="zh-TW" sz="2800" dirty="0" smtClean="0"/>
              <a:t>acetylcholine[</a:t>
            </a:r>
            <a:r>
              <a:rPr lang="en-US" altLang="zh-TW" sz="2800" dirty="0" err="1" smtClean="0"/>
              <a:t>ACh</a:t>
            </a:r>
            <a:r>
              <a:rPr lang="en-US" altLang="zh-TW" sz="2800" dirty="0" smtClean="0"/>
              <a:t>])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400" dirty="0"/>
              <a:t>釋放至突觸間隙中的乙醯膽</a:t>
            </a:r>
            <a:r>
              <a:rPr lang="zh-TW" altLang="en-US" sz="2400" dirty="0" smtClean="0"/>
              <a:t>鹼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延</a:t>
            </a:r>
            <a:r>
              <a:rPr lang="zh-TW" altLang="en-US" sz="2400" dirty="0"/>
              <a:t>後其分解作用，藉此增強膽</a:t>
            </a:r>
            <a:r>
              <a:rPr lang="zh-TW" altLang="en-US" sz="2400" dirty="0" smtClean="0"/>
              <a:t>鹼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神經</a:t>
            </a:r>
            <a:r>
              <a:rPr lang="zh-TW" altLang="en-US" sz="2400" dirty="0"/>
              <a:t>傳導</a:t>
            </a:r>
            <a:r>
              <a:rPr lang="zh-TW" altLang="en-US" sz="2400" dirty="0" smtClean="0"/>
              <a:t>作用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b. </a:t>
            </a:r>
            <a:r>
              <a:rPr lang="zh-TW" altLang="en-US" sz="2400" dirty="0" smtClean="0"/>
              <a:t>改善</a:t>
            </a:r>
            <a:r>
              <a:rPr lang="zh-TW" altLang="en-US" sz="2400" dirty="0"/>
              <a:t>認知功能、行為及生活品質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endParaRPr lang="en-US" altLang="zh-TW" sz="24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9818" y="0"/>
            <a:ext cx="7298232" cy="6858000"/>
          </a:xfr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FC7AC-3BC9-4152-9DB4-7DB3F76B7B1A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4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標題 1"/>
          <p:cNvSpPr>
            <a:spLocks noGrp="1"/>
          </p:cNvSpPr>
          <p:nvPr>
            <p:ph type="title"/>
          </p:nvPr>
        </p:nvSpPr>
        <p:spPr>
          <a:xfrm>
            <a:off x="1388969" y="611514"/>
            <a:ext cx="10515600" cy="1325563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藥物對阿茲海默型失智症的療效</a:t>
            </a:r>
          </a:p>
        </p:txBody>
      </p:sp>
      <p:pic>
        <p:nvPicPr>
          <p:cNvPr id="79875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37"/>
          <a:stretch/>
        </p:blipFill>
        <p:spPr bwMode="auto">
          <a:xfrm>
            <a:off x="1388969" y="1937077"/>
            <a:ext cx="8720138" cy="435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 rot="1152104">
            <a:off x="3198719" y="2843539"/>
            <a:ext cx="23114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TW" altLang="en-US" dirty="0">
                <a:solidFill>
                  <a:srgbClr val="FF0000"/>
                </a:solidFill>
                <a:latin typeface="+mn-lt"/>
                <a:ea typeface="+mn-ea"/>
              </a:rPr>
              <a:t>膽鹼酶抑制劑</a:t>
            </a:r>
            <a:r>
              <a:rPr lang="en-US" altLang="zh-TW" dirty="0">
                <a:solidFill>
                  <a:srgbClr val="FF0000"/>
                </a:solidFill>
                <a:latin typeface="+mn-lt"/>
                <a:ea typeface="+mn-ea"/>
              </a:rPr>
              <a:t>(</a:t>
            </a:r>
            <a:r>
              <a:rPr lang="en-US" altLang="zh-TW" dirty="0" err="1">
                <a:solidFill>
                  <a:srgbClr val="FF0000"/>
                </a:solidFill>
                <a:latin typeface="+mn-lt"/>
                <a:ea typeface="+mn-ea"/>
              </a:rPr>
              <a:t>AChEI</a:t>
            </a:r>
            <a:r>
              <a:rPr lang="en-US" altLang="zh-TW" dirty="0">
                <a:solidFill>
                  <a:srgbClr val="FF0000"/>
                </a:solidFill>
                <a:latin typeface="+mn-lt"/>
                <a:ea typeface="+mn-ea"/>
              </a:rPr>
              <a:t>)</a:t>
            </a:r>
            <a:r>
              <a:rPr lang="zh-TW" altLang="en-US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5" name="矩形 4"/>
          <p:cNvSpPr/>
          <p:nvPr/>
        </p:nvSpPr>
        <p:spPr>
          <a:xfrm rot="1152104">
            <a:off x="6468969" y="5024764"/>
            <a:ext cx="11620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TW" altLang="en-US" dirty="0">
                <a:latin typeface="+mn-lt"/>
                <a:ea typeface="+mn-ea"/>
              </a:rPr>
              <a:t>自然病程 </a:t>
            </a:r>
          </a:p>
        </p:txBody>
      </p:sp>
      <p:sp>
        <p:nvSpPr>
          <p:cNvPr id="6" name="矩形 5"/>
          <p:cNvSpPr/>
          <p:nvPr/>
        </p:nvSpPr>
        <p:spPr>
          <a:xfrm rot="288554">
            <a:off x="6994432" y="3686502"/>
            <a:ext cx="25463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TW" altLang="en-US" dirty="0">
                <a:solidFill>
                  <a:srgbClr val="0070C0"/>
                </a:solidFill>
                <a:latin typeface="+mn-lt"/>
                <a:ea typeface="+mn-ea"/>
              </a:rPr>
              <a:t>理想中的改變病程藥物 </a:t>
            </a: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44450" y="6538913"/>
            <a:ext cx="119665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TW" sz="1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sym typeface="Calibri" panose="020F0502020204030204" pitchFamily="34" charset="0"/>
              </a:rPr>
              <a:t>Source: Non-pharmacological intervention for dementia patients</a:t>
            </a:r>
            <a:r>
              <a:rPr lang="zh-TW" altLang="en-US" sz="1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新細明體" panose="02020500000000000000" pitchFamily="18" charset="-120"/>
                <a:sym typeface="Calibri" panose="020F0502020204030204" pitchFamily="34" charset="0"/>
              </a:rPr>
              <a:t>. </a:t>
            </a:r>
            <a:r>
              <a:rPr lang="zh-TW" altLang="en-US" sz="15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新細明體" panose="02020500000000000000" pitchFamily="18" charset="-120"/>
                <a:sym typeface="Calibri" panose="020F0502020204030204" pitchFamily="34" charset="0"/>
              </a:rPr>
              <a:t>Psychiatry and Clinical Neurosciences </a:t>
            </a:r>
            <a:r>
              <a:rPr lang="zh-TW" altLang="en-US" sz="1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新細明體" panose="02020500000000000000" pitchFamily="18" charset="-120"/>
                <a:sym typeface="Calibri" panose="020F0502020204030204" pitchFamily="34" charset="0"/>
              </a:rPr>
              <a:t>2012; 66: 1–7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9E9C5-7736-4E5D-95B6-CFA202CAAE43}" type="slidenum">
              <a:rPr lang="zh-TW" altLang="zh-CN" smtClean="0"/>
              <a:pPr>
                <a:defRPr/>
              </a:pPr>
              <a:t>11</a:t>
            </a:fld>
            <a:endParaRPr lang="zh-TW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9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789024" cy="1033189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Effect Size </a:t>
            </a:r>
            <a:r>
              <a:rPr lang="en-US" altLang="zh-TW" dirty="0"/>
              <a:t>of </a:t>
            </a:r>
            <a:r>
              <a:rPr lang="en-US" altLang="zh-TW" dirty="0" smtClean="0"/>
              <a:t>cholinesterase </a:t>
            </a:r>
            <a:r>
              <a:rPr lang="en-US" altLang="zh-TW" dirty="0"/>
              <a:t>inhibition in </a:t>
            </a:r>
            <a:r>
              <a:rPr lang="en-US" altLang="zh-TW" dirty="0" smtClean="0"/>
              <a:t>Alzheimer‘s </a:t>
            </a:r>
            <a:r>
              <a:rPr lang="en-US" altLang="zh-TW" dirty="0"/>
              <a:t>disease. </a:t>
            </a:r>
            <a:r>
              <a:rPr lang="en-US" altLang="zh-TW" dirty="0" smtClean="0"/>
              <a:t>(</a:t>
            </a:r>
            <a:r>
              <a:rPr lang="zh-TW" altLang="en-US" dirty="0"/>
              <a:t>膽鹼酯酶</a:t>
            </a:r>
            <a:r>
              <a:rPr lang="zh-TW" altLang="en-US" dirty="0" smtClean="0"/>
              <a:t>抑制劑的療效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556" y="1611297"/>
            <a:ext cx="7421800" cy="488158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6398081"/>
            <a:ext cx="11897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/>
              <a:t>Source: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Rockwood </a:t>
            </a:r>
            <a:r>
              <a:rPr lang="en-US" altLang="zh-TW" sz="1400" dirty="0"/>
              <a:t>K. Size of the treatment effect on cognition of cholinesterase inhibition in Alzheimer's disease. </a:t>
            </a:r>
            <a:r>
              <a:rPr lang="pl-PL" altLang="zh-TW" sz="1400" i="1" dirty="0"/>
              <a:t>J Neurol Neurosurg Psychiatry. </a:t>
            </a:r>
            <a:r>
              <a:rPr lang="pl-PL" altLang="zh-TW" sz="1400" dirty="0" smtClean="0"/>
              <a:t>2004;75:677-85</a:t>
            </a:r>
            <a:r>
              <a:rPr lang="pl-PL" altLang="zh-TW" sz="1400" dirty="0"/>
              <a:t>.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6589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00" y="99738"/>
            <a:ext cx="11904133" cy="1325563"/>
          </a:xfrm>
        </p:spPr>
        <p:txBody>
          <a:bodyPr>
            <a:normAutofit/>
          </a:bodyPr>
          <a:lstStyle/>
          <a:p>
            <a:r>
              <a:rPr lang="en-US" altLang="zh-TW" dirty="0"/>
              <a:t>Effectiveness of Atypical Antipsychotic Drugs</a:t>
            </a:r>
            <a:br>
              <a:rPr lang="en-US" altLang="zh-TW" dirty="0"/>
            </a:br>
            <a:r>
              <a:rPr lang="en-US" altLang="zh-TW" dirty="0"/>
              <a:t>in Patients with Alzheimer’s Disease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06" y="3335867"/>
            <a:ext cx="5028018" cy="341338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/>
          <a:srcRect t="18657"/>
          <a:stretch/>
        </p:blipFill>
        <p:spPr>
          <a:xfrm>
            <a:off x="101600" y="1383341"/>
            <a:ext cx="9868854" cy="191056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447234" y="6169713"/>
            <a:ext cx="6233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Source: </a:t>
            </a:r>
            <a:r>
              <a:rPr lang="en-US" altLang="zh-TW" dirty="0"/>
              <a:t>Schneider </a:t>
            </a:r>
            <a:r>
              <a:rPr lang="en-US" altLang="zh-TW" dirty="0" smtClean="0"/>
              <a:t>LS, et.al.; </a:t>
            </a:r>
            <a:r>
              <a:rPr lang="en-US" altLang="zh-TW" dirty="0"/>
              <a:t>CATIE-AD Study </a:t>
            </a:r>
            <a:r>
              <a:rPr lang="en-US" altLang="zh-TW" dirty="0" smtClean="0"/>
              <a:t>Group. </a:t>
            </a:r>
            <a:r>
              <a:rPr lang="sv-SE" altLang="zh-TW" i="1" dirty="0" smtClean="0"/>
              <a:t>N </a:t>
            </a:r>
            <a:r>
              <a:rPr lang="sv-SE" altLang="zh-TW" i="1" dirty="0"/>
              <a:t>Engl J Med. </a:t>
            </a:r>
            <a:r>
              <a:rPr lang="sv-SE" altLang="zh-TW" dirty="0"/>
              <a:t>2006 Oct </a:t>
            </a:r>
            <a:r>
              <a:rPr lang="sv-SE" altLang="zh-TW" dirty="0" smtClean="0"/>
              <a:t>12;355:1525-38</a:t>
            </a:r>
            <a:r>
              <a:rPr lang="sv-SE" altLang="zh-TW" dirty="0"/>
              <a:t>.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053666" y="3335867"/>
            <a:ext cx="56029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00FF"/>
                </a:solidFill>
              </a:rPr>
              <a:t>非典型抗精神藥物對阿茲海默症的療效</a:t>
            </a:r>
            <a:endParaRPr lang="zh-TW" alt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9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隱藏的受害者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FC7AC-3BC9-4152-9DB4-7DB3F76B7B1A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altLang="zh-TW">
              <a:solidFill>
                <a:prstClr val="black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651" y="1752600"/>
            <a:ext cx="6190698" cy="46482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21920" y="6488668"/>
            <a:ext cx="661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圖片來源：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http://http://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cdn2.ettoday.net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，示意圖非當事人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2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518" y="333375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cs typeface="Segoe UI Black" panose="020B0A02040204020203" pitchFamily="34" charset="0"/>
              </a:rPr>
              <a:t>失</a:t>
            </a:r>
            <a:r>
              <a:rPr lang="zh-TW" altLang="en-US" dirty="0">
                <a:cs typeface="Segoe UI Black" panose="020B0A02040204020203" pitchFamily="34" charset="0"/>
              </a:rPr>
              <a:t>智症的影響</a:t>
            </a:r>
            <a:r>
              <a:rPr lang="en-US" altLang="zh-TW" dirty="0">
                <a:ea typeface="Segoe UI Black" panose="020B0A02040204020203" pitchFamily="34" charset="0"/>
                <a:cs typeface="Segoe UI Black" panose="020B0A02040204020203" pitchFamily="34" charset="0"/>
              </a:rPr>
              <a:t>(1)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6367" y="1476375"/>
            <a:ext cx="10242268" cy="40798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</a:rPr>
              <a:t>漸進性的認知功能，行為精神及生活功能缺損。</a:t>
            </a: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</a:rPr>
              <a:t>從症狀初發到病程結束為止，約</a:t>
            </a:r>
            <a:r>
              <a:rPr lang="en-US" altLang="zh-TW" dirty="0"/>
              <a:t>5-15</a:t>
            </a:r>
            <a:r>
              <a:rPr lang="zh-TW" altLang="en-US" dirty="0">
                <a:latin typeface="標楷體" panose="03000509000000000000" pitchFamily="65" charset="-120"/>
              </a:rPr>
              <a:t>年。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隨著日常功能衰退</a:t>
            </a:r>
            <a:r>
              <a:rPr lang="zh-TW" altLang="en-US" dirty="0">
                <a:latin typeface="標楷體" panose="03000509000000000000" pitchFamily="65" charset="-120"/>
              </a:rPr>
              <a:t>↑</a:t>
            </a:r>
            <a:r>
              <a:rPr lang="zh-TW" altLang="en-US" dirty="0"/>
              <a:t>，生活上對他人的依賴</a:t>
            </a:r>
            <a:r>
              <a:rPr lang="zh-TW" altLang="en-US" dirty="0">
                <a:latin typeface="標楷體" panose="03000509000000000000" pitchFamily="65" charset="-120"/>
              </a:rPr>
              <a:t>↑</a:t>
            </a:r>
            <a:r>
              <a:rPr lang="en-US" altLang="zh-TW" dirty="0">
                <a:latin typeface="標楷體" panose="03000509000000000000" pitchFamily="65" charset="-120"/>
              </a:rPr>
              <a:t>=&gt;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TW" dirty="0"/>
              <a:t>	</a:t>
            </a:r>
            <a:r>
              <a:rPr lang="zh-TW" altLang="en-US" dirty="0"/>
              <a:t>照顧負荷</a:t>
            </a:r>
            <a:r>
              <a:rPr lang="zh-TW" altLang="en-US" dirty="0">
                <a:latin typeface="標楷體" panose="03000509000000000000" pitchFamily="65" charset="-120"/>
              </a:rPr>
              <a:t>↑</a:t>
            </a:r>
            <a:r>
              <a:rPr lang="zh-TW" altLang="en-US" dirty="0"/>
              <a:t>。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患者變得固執、失去表達情緒的能力，除了主要照顧者之外的其它家人也受影響。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失智症的照顧者所承受的壓力比一般慢性疾病的照顧者要來的大 </a:t>
            </a:r>
            <a:r>
              <a:rPr lang="en-US" altLang="zh-TW" dirty="0"/>
              <a:t>(poorer mental health) </a:t>
            </a:r>
            <a:r>
              <a:rPr lang="zh-TW" altLang="en-US" dirty="0"/>
              <a:t>。</a:t>
            </a:r>
          </a:p>
          <a:p>
            <a:pPr>
              <a:lnSpc>
                <a:spcPct val="120000"/>
              </a:lnSpc>
            </a:pPr>
            <a:endParaRPr lang="zh-TW" altLang="en-US" dirty="0"/>
          </a:p>
          <a:p>
            <a:pPr>
              <a:lnSpc>
                <a:spcPct val="120000"/>
              </a:lnSpc>
            </a:pPr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25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1027" descr="Vi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16275" y="1196976"/>
            <a:ext cx="5443538" cy="52419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8" name="Text Box 1028"/>
          <p:cNvSpPr txBox="1">
            <a:spLocks noChangeArrowheads="1"/>
          </p:cNvSpPr>
          <p:nvPr/>
        </p:nvSpPr>
        <p:spPr bwMode="auto">
          <a:xfrm>
            <a:off x="4648200" y="6172201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TW" altLang="en-US" sz="2800" b="1" dirty="0">
                <a:ea typeface="標楷體" panose="03000509000000000000" pitchFamily="65" charset="-120"/>
              </a:rPr>
              <a:t>照顧者 </a:t>
            </a:r>
            <a:r>
              <a:rPr kumimoji="1" lang="en-US" altLang="zh-TW" sz="2400" dirty="0"/>
              <a:t>(The hidden victim)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518" y="333375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cs typeface="Segoe UI Black" panose="020B0A02040204020203" pitchFamily="34" charset="0"/>
              </a:rPr>
              <a:t>失</a:t>
            </a:r>
            <a:r>
              <a:rPr lang="zh-TW" altLang="en-US" dirty="0">
                <a:cs typeface="Segoe UI Black" panose="020B0A02040204020203" pitchFamily="34" charset="0"/>
              </a:rPr>
              <a:t>智症的影響</a:t>
            </a:r>
            <a:r>
              <a:rPr lang="en-US" altLang="zh-TW" dirty="0" smtClean="0">
                <a:ea typeface="Segoe UI Black" panose="020B0A02040204020203" pitchFamily="34" charset="0"/>
                <a:cs typeface="Segoe UI Black" panose="020B0A02040204020203" pitchFamily="34" charset="0"/>
              </a:rPr>
              <a:t>(2)</a:t>
            </a:r>
            <a:endParaRPr lang="en-US" altLang="zh-TW" dirty="0"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81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7977" y="324410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+mj-lt"/>
              </a:rPr>
              <a:t>照顧</a:t>
            </a:r>
            <a:r>
              <a:rPr lang="zh-TW" altLang="en-US" dirty="0">
                <a:latin typeface="+mj-lt"/>
              </a:rPr>
              <a:t>者負荷（</a:t>
            </a:r>
            <a:r>
              <a:rPr lang="en-US" altLang="zh-TW" dirty="0">
                <a:latin typeface="+mj-lt"/>
              </a:rPr>
              <a:t>Burden</a:t>
            </a:r>
            <a:r>
              <a:rPr lang="zh-TW" altLang="en-US" dirty="0">
                <a:latin typeface="+mj-lt"/>
              </a:rPr>
              <a:t>）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467410"/>
            <a:ext cx="10664638" cy="38893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</a:rPr>
              <a:t>生理、心理、社會及經濟上的問題。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分為原發性壓力及次發性壓力 </a:t>
            </a:r>
            <a:r>
              <a:rPr lang="zh-TW" altLang="en-US" dirty="0">
                <a:latin typeface="標楷體" panose="03000509000000000000" pitchFamily="65" charset="-120"/>
              </a:rPr>
              <a:t>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TW" altLang="en-US" dirty="0">
                <a:latin typeface="標楷體" panose="03000509000000000000" pitchFamily="65" charset="-120"/>
              </a:rPr>
              <a:t>　◎原發性壓力：因患者的疾病所引起。 </a:t>
            </a:r>
          </a:p>
          <a:p>
            <a:pPr marL="2868613" indent="-2868613">
              <a:lnSpc>
                <a:spcPct val="150000"/>
              </a:lnSpc>
              <a:buFontTx/>
              <a:buNone/>
            </a:pPr>
            <a:r>
              <a:rPr lang="zh-TW" altLang="en-US" dirty="0">
                <a:latin typeface="標楷體" panose="03000509000000000000" pitchFamily="65" charset="-120"/>
              </a:rPr>
              <a:t>　◎次發性壓力：</a:t>
            </a:r>
            <a:r>
              <a:rPr lang="zh-TW" altLang="en-US" dirty="0"/>
              <a:t>間接造成生活、工作、</a:t>
            </a:r>
            <a:r>
              <a:rPr lang="zh-TW" altLang="en-US" dirty="0" smtClean="0"/>
              <a:t>社會</a:t>
            </a:r>
            <a:r>
              <a:rPr lang="zh-TW" altLang="en-US" dirty="0"/>
              <a:t>、家庭等方面的影響。</a:t>
            </a:r>
            <a:endParaRPr lang="zh-TW" altLang="en-US" dirty="0">
              <a:latin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</a:rPr>
              <a:t>面對長期照顧的壓力之下，會同時造成身體與心理的影響。</a:t>
            </a:r>
            <a:r>
              <a:rPr lang="zh-TW" altLang="en-US" dirty="0"/>
              <a:t>　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80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914886"/>
            <a:ext cx="10363200" cy="1143000"/>
          </a:xfrm>
        </p:spPr>
        <p:txBody>
          <a:bodyPr/>
          <a:lstStyle/>
          <a:p>
            <a:r>
              <a:rPr lang="zh-TW" altLang="en-US" b="1" dirty="0"/>
              <a:t>失智症的醫療照護原則 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FC7AC-3BC9-4152-9DB4-7DB3F76B7B1A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zh-TW">
              <a:solidFill>
                <a:prstClr val="black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417565" y="2119220"/>
            <a:ext cx="5761037" cy="3976165"/>
            <a:chOff x="0" y="-8"/>
            <a:chExt cx="3648" cy="2072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912" y="-8"/>
              <a:ext cx="1824" cy="1032"/>
            </a:xfrm>
            <a:prstGeom prst="triangle">
              <a:avLst>
                <a:gd name="adj" fmla="val 50000"/>
              </a:avLst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TW" altLang="en-US" sz="31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活</a:t>
              </a:r>
              <a:r>
                <a:rPr lang="zh-TW" altLang="en-US" sz="31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動</a:t>
              </a:r>
              <a:endParaRPr lang="zh-CN" altLang="zh-TW" sz="3100" dirty="0">
                <a:solidFill>
                  <a:srgbClr val="DDDDDD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1032"/>
              <a:ext cx="1824" cy="1032"/>
            </a:xfrm>
            <a:prstGeom prst="triangle">
              <a:avLst>
                <a:gd name="adj" fmla="val 50000"/>
              </a:avLst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TW" altLang="en-US" sz="3100" b="1" dirty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標楷體" panose="03000509000000000000" pitchFamily="65" charset="-120"/>
                </a:rPr>
                <a:t>藥物</a:t>
              </a:r>
              <a:endParaRPr lang="zh-CN" altLang="zh-TW" dirty="0">
                <a:solidFill>
                  <a:srgbClr val="000000"/>
                </a:solidFill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1824" y="1032"/>
              <a:ext cx="1824" cy="1032"/>
            </a:xfrm>
            <a:prstGeom prst="triangle">
              <a:avLst>
                <a:gd name="adj" fmla="val 50000"/>
              </a:avLst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TW" altLang="en-US" sz="31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照顧</a:t>
              </a:r>
              <a:endParaRPr lang="zh-CN" altLang="zh-TW" sz="3000" dirty="0">
                <a:solidFill>
                  <a:srgbClr val="DDDDDD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 flipV="1">
              <a:off x="912" y="1027"/>
              <a:ext cx="1824" cy="1032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TW" altLang="zh-TW" sz="3000">
                <a:solidFill>
                  <a:srgbClr val="DDDDDD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9" name="Text Box 8"/>
            <p:cNvSpPr>
              <a:spLocks noChangeArrowheads="1"/>
            </p:cNvSpPr>
            <p:nvPr/>
          </p:nvSpPr>
          <p:spPr bwMode="auto">
            <a:xfrm>
              <a:off x="1368" y="1192"/>
              <a:ext cx="912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TW" altLang="en-US" sz="31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失智症</a:t>
              </a:r>
              <a:endParaRPr lang="en-US" altLang="zh-TW" sz="3100" b="1" dirty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</p:grp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857823" y="2124977"/>
            <a:ext cx="2880519" cy="1980407"/>
          </a:xfrm>
          <a:prstGeom prst="triangle">
            <a:avLst>
              <a:gd name="adj" fmla="val 50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TW" altLang="en-US" sz="31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活</a:t>
            </a:r>
            <a:r>
              <a:rPr lang="zh-TW" altLang="en-US" sz="3100" b="1" dirty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動</a:t>
            </a:r>
            <a:endParaRPr lang="zh-CN" altLang="zh-TW" sz="3100" dirty="0">
              <a:solidFill>
                <a:srgbClr val="DDDDDD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6298083" y="4124572"/>
            <a:ext cx="2880519" cy="1980407"/>
          </a:xfrm>
          <a:prstGeom prst="triangle">
            <a:avLst>
              <a:gd name="adj" fmla="val 50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TW" altLang="en-US" sz="3100" b="1" dirty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照顧</a:t>
            </a:r>
            <a:endParaRPr lang="zh-CN" altLang="zh-TW" sz="3000" dirty="0">
              <a:solidFill>
                <a:srgbClr val="DDDDDD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178602" y="2880262"/>
            <a:ext cx="2727650" cy="7150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非藥物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治療</a:t>
            </a:r>
          </a:p>
        </p:txBody>
      </p:sp>
      <p:sp>
        <p:nvSpPr>
          <p:cNvPr id="16" name="左-上雙向箭號 15"/>
          <p:cNvSpPr/>
          <p:nvPr/>
        </p:nvSpPr>
        <p:spPr>
          <a:xfrm rot="16812090">
            <a:off x="7043727" y="3206072"/>
            <a:ext cx="1800808" cy="1836998"/>
          </a:xfrm>
          <a:prstGeom prst="leftUpArrow">
            <a:avLst>
              <a:gd name="adj1" fmla="val 25000"/>
              <a:gd name="adj2" fmla="val 2151"/>
              <a:gd name="adj3" fmla="val 2085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7500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分享大綱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/>
              <a:t>失智症的多面向與藥物治療</a:t>
            </a:r>
            <a:r>
              <a:rPr lang="zh-TW" altLang="en-US" sz="3600" dirty="0" smtClean="0"/>
              <a:t>現況</a:t>
            </a:r>
            <a:endParaRPr lang="en-US" altLang="zh-TW" sz="36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失智症認知症狀的非藥物</a:t>
            </a:r>
            <a:r>
              <a:rPr lang="zh-TW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治療</a:t>
            </a:r>
            <a:endParaRPr lang="en-US" altLang="zh-TW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/>
              <a:t>失智</a:t>
            </a:r>
            <a:r>
              <a:rPr lang="zh-TW" altLang="en-US" sz="3600" dirty="0" smtClean="0"/>
              <a:t>症精神行為症狀的</a:t>
            </a:r>
            <a:r>
              <a:rPr lang="zh-TW" altLang="en-US" sz="3600" dirty="0"/>
              <a:t>非藥物治療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/>
              <a:t>台灣現況檢視及總結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6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分享大綱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/>
              <a:t>失智症的多面向與藥物治療</a:t>
            </a:r>
            <a:r>
              <a:rPr lang="zh-TW" altLang="en-US" sz="3600" dirty="0" smtClean="0"/>
              <a:t>現況</a:t>
            </a:r>
            <a:endParaRPr lang="en-US" altLang="zh-TW" sz="36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/>
              <a:t>失智症認知症狀的非藥物</a:t>
            </a:r>
            <a:r>
              <a:rPr lang="zh-TW" altLang="en-US" sz="3600" dirty="0" smtClean="0"/>
              <a:t>治療</a:t>
            </a:r>
            <a:endParaRPr lang="en-US" altLang="zh-TW" sz="36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/>
              <a:t>失智</a:t>
            </a:r>
            <a:r>
              <a:rPr lang="zh-TW" altLang="en-US" sz="3600" dirty="0" smtClean="0"/>
              <a:t>症精神行為症狀的</a:t>
            </a:r>
            <a:r>
              <a:rPr lang="zh-TW" altLang="en-US" sz="3600" dirty="0"/>
              <a:t>非藥物治療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/>
              <a:t>台灣現況檢視及總結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3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對認知功能的非藥物治療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443318"/>
            <a:ext cx="10623176" cy="4424082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認知取向</a:t>
            </a:r>
            <a:endParaRPr lang="en-US" altLang="zh-TW" dirty="0"/>
          </a:p>
          <a:p>
            <a:pPr marL="914400" lvl="1" indent="-514350">
              <a:lnSpc>
                <a:spcPct val="150000"/>
              </a:lnSpc>
              <a:buFont typeface="+mj-lt"/>
              <a:buAutoNum type="alphaLcParenR"/>
            </a:pPr>
            <a:r>
              <a:rPr lang="zh-TW" altLang="en-US" dirty="0"/>
              <a:t>認知刺激治療 </a:t>
            </a:r>
            <a:r>
              <a:rPr lang="en-US" altLang="zh-TW" dirty="0"/>
              <a:t>(Cognitive Stimulation Therapy)</a:t>
            </a:r>
            <a:r>
              <a:rPr lang="zh-TW" altLang="en-US" dirty="0"/>
              <a:t> </a:t>
            </a:r>
            <a:endParaRPr lang="en-US" altLang="zh-TW" dirty="0"/>
          </a:p>
          <a:p>
            <a:pPr marL="914400" lvl="1" indent="-514350">
              <a:lnSpc>
                <a:spcPct val="150000"/>
              </a:lnSpc>
              <a:buFont typeface="+mj-lt"/>
              <a:buAutoNum type="alphaLcParenR"/>
            </a:pPr>
            <a:r>
              <a:rPr lang="zh-TW" altLang="en-US" dirty="0"/>
              <a:t>認知訓練</a:t>
            </a:r>
            <a:r>
              <a:rPr lang="en-US" altLang="zh-TW" dirty="0"/>
              <a:t>(Cognitive Training )</a:t>
            </a:r>
            <a:r>
              <a:rPr lang="zh-TW" altLang="en-US" dirty="0"/>
              <a:t> </a:t>
            </a:r>
            <a:endParaRPr lang="en-US" altLang="zh-TW" dirty="0"/>
          </a:p>
          <a:p>
            <a:pPr marL="914400" lvl="1" indent="-514350">
              <a:lnSpc>
                <a:spcPct val="150000"/>
              </a:lnSpc>
              <a:buFont typeface="+mj-lt"/>
              <a:buAutoNum type="alphaLcParenR"/>
            </a:pPr>
            <a:r>
              <a:rPr lang="zh-TW" altLang="en-US" dirty="0"/>
              <a:t>認知復健</a:t>
            </a:r>
            <a:r>
              <a:rPr lang="en-US" altLang="zh-TW" dirty="0"/>
              <a:t>(Cognitive rehabilitation)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/>
              <a:t>其他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/>
              <a:t>多感官刺激</a:t>
            </a:r>
            <a:r>
              <a:rPr lang="zh-TW" altLang="en-US" dirty="0" smtClean="0"/>
              <a:t>療法、現實</a:t>
            </a:r>
            <a:r>
              <a:rPr lang="zh-TW" altLang="en-US" dirty="0"/>
              <a:t>導向</a:t>
            </a:r>
            <a:r>
              <a:rPr lang="zh-TW" altLang="en-US" dirty="0" smtClean="0"/>
              <a:t>療法、懷舊療法、確認療法、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光照療法、音樂治療、芳香療法、動物</a:t>
            </a:r>
            <a:r>
              <a:rPr lang="zh-TW" altLang="en-US" dirty="0"/>
              <a:t>輔助</a:t>
            </a:r>
            <a:r>
              <a:rPr lang="zh-TW" altLang="en-US" dirty="0" smtClean="0"/>
              <a:t>療法</a:t>
            </a:r>
            <a:r>
              <a:rPr lang="en-US" altLang="zh-TW" dirty="0" smtClean="0"/>
              <a:t>)</a:t>
            </a:r>
            <a:endParaRPr lang="zh-TW" alt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FC7AC-3BC9-4152-9DB4-7DB3F76B7B1A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0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95435"/>
            <a:ext cx="5629835" cy="132556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Summary </a:t>
            </a:r>
            <a:r>
              <a:rPr lang="en-US" altLang="zh-TW" dirty="0"/>
              <a:t>of key RCTs of cognitive training, brain training games, and cognitive rehabilitation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in </a:t>
            </a:r>
            <a:r>
              <a:rPr lang="en-US" altLang="zh-TW" dirty="0"/>
              <a:t>people with AD 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/>
          <a:srcRect t="5751"/>
          <a:stretch/>
        </p:blipFill>
        <p:spPr>
          <a:xfrm>
            <a:off x="5390957" y="-102637"/>
            <a:ext cx="6801044" cy="6858004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117" y="2852458"/>
            <a:ext cx="10064283" cy="2171728"/>
          </a:xfrm>
          <a:prstGeom prst="rect">
            <a:avLst/>
          </a:prstGeom>
          <a:ln w="28575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6117" y="2852459"/>
            <a:ext cx="10064283" cy="2635012"/>
          </a:xfrm>
          <a:prstGeom prst="rect">
            <a:avLst/>
          </a:prstGeom>
          <a:ln w="127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3676" y="2852457"/>
            <a:ext cx="10076724" cy="2721451"/>
          </a:xfrm>
          <a:prstGeom prst="rect">
            <a:avLst/>
          </a:prstGeom>
          <a:ln w="127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6117" y="2839670"/>
            <a:ext cx="10076725" cy="2184516"/>
          </a:xfrm>
          <a:prstGeom prst="rect">
            <a:avLst/>
          </a:prstGeom>
          <a:ln w="127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1234" y="2839669"/>
            <a:ext cx="10105941" cy="1872290"/>
          </a:xfrm>
          <a:prstGeom prst="rect">
            <a:avLst/>
          </a:prstGeom>
          <a:ln w="127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155510" y="6060732"/>
            <a:ext cx="5235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Source: Ballard </a:t>
            </a:r>
            <a:r>
              <a:rPr lang="en-US" altLang="zh-TW" dirty="0" smtClean="0"/>
              <a:t>C, </a:t>
            </a:r>
            <a:r>
              <a:rPr lang="en-US" altLang="zh-TW" dirty="0"/>
              <a:t>Khan Z, Clack H, Corbett A</a:t>
            </a:r>
            <a:r>
              <a:rPr lang="en-US" altLang="zh-TW" dirty="0" smtClean="0"/>
              <a:t>. </a:t>
            </a:r>
            <a:r>
              <a:rPr lang="pl-PL" altLang="zh-TW" i="1" dirty="0" smtClean="0"/>
              <a:t>Can </a:t>
            </a:r>
            <a:r>
              <a:rPr lang="pl-PL" altLang="zh-TW" i="1" dirty="0"/>
              <a:t>J Psychiatry. </a:t>
            </a:r>
            <a:r>
              <a:rPr lang="pl-PL" altLang="zh-TW" dirty="0"/>
              <a:t>2011 Oct;56(10):589-95.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6191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分享大綱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/>
              <a:t>失智症的多面向與藥物治療</a:t>
            </a:r>
            <a:r>
              <a:rPr lang="zh-TW" altLang="en-US" sz="3600" dirty="0" smtClean="0"/>
              <a:t>現況</a:t>
            </a:r>
            <a:endParaRPr lang="en-US" altLang="zh-TW" sz="36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/>
              <a:t>失智症認知症狀的非藥物</a:t>
            </a:r>
            <a:r>
              <a:rPr lang="zh-TW" altLang="en-US" sz="3600" dirty="0" smtClean="0"/>
              <a:t>治療</a:t>
            </a:r>
            <a:endParaRPr lang="en-US" altLang="zh-TW" sz="36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失智</a:t>
            </a:r>
            <a:r>
              <a:rPr lang="zh-TW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症精神行為症狀的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非藥物治療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/>
              <a:t>台灣現況檢視及總結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3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810528"/>
          </a:xfrm>
        </p:spPr>
        <p:txBody>
          <a:bodyPr/>
          <a:lstStyle/>
          <a:p>
            <a:r>
              <a:rPr lang="zh-TW" altLang="en-US" dirty="0" smtClean="0"/>
              <a:t>造成失智症</a:t>
            </a:r>
            <a:r>
              <a:rPr lang="en-US" altLang="zh-TW" dirty="0" smtClean="0"/>
              <a:t>BPSD</a:t>
            </a:r>
            <a:r>
              <a:rPr lang="zh-TW" altLang="en-US" dirty="0" smtClean="0"/>
              <a:t>相關因素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5475" y="1429165"/>
            <a:ext cx="9948325" cy="4810207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398081"/>
            <a:ext cx="110735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/>
              <a:t>Source: Kales HC, </a:t>
            </a:r>
            <a:r>
              <a:rPr lang="en-US" altLang="zh-TW" sz="1400" dirty="0" err="1"/>
              <a:t>Gitlin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LN, </a:t>
            </a:r>
            <a:r>
              <a:rPr lang="en-US" altLang="zh-TW" sz="1400" dirty="0" err="1"/>
              <a:t>Lyketsos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CG. Assessment </a:t>
            </a:r>
            <a:r>
              <a:rPr lang="en-US" altLang="zh-TW" sz="1400" dirty="0"/>
              <a:t>and management of behavioral and psychological symptoms of dementia. </a:t>
            </a:r>
            <a:r>
              <a:rPr lang="en-US" altLang="zh-TW" sz="1400" i="1" dirty="0"/>
              <a:t>BMJ.</a:t>
            </a:r>
            <a:r>
              <a:rPr lang="en-US" altLang="zh-TW" sz="1400" dirty="0"/>
              <a:t> 2015; 350: h369.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4859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BPSD</a:t>
            </a:r>
            <a:r>
              <a:rPr lang="zh-TW" altLang="en-US" dirty="0" smtClean="0"/>
              <a:t>可改變的因素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0256" y="1803404"/>
            <a:ext cx="9011488" cy="45767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398081"/>
            <a:ext cx="110735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/>
              <a:t>Source: Kales HC, </a:t>
            </a:r>
            <a:r>
              <a:rPr lang="en-US" altLang="zh-TW" sz="1400" dirty="0" err="1"/>
              <a:t>Gitlin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LN, </a:t>
            </a:r>
            <a:r>
              <a:rPr lang="en-US" altLang="zh-TW" sz="1400" dirty="0" err="1"/>
              <a:t>Lyketsos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CG. Assessment </a:t>
            </a:r>
            <a:r>
              <a:rPr lang="en-US" altLang="zh-TW" sz="1400" dirty="0"/>
              <a:t>and management of behavioral and psychological symptoms of dementia. </a:t>
            </a:r>
            <a:r>
              <a:rPr lang="en-US" altLang="zh-TW" sz="1400" i="1" dirty="0"/>
              <a:t>BMJ.</a:t>
            </a:r>
            <a:r>
              <a:rPr lang="en-US" altLang="zh-TW" sz="1400" dirty="0"/>
              <a:t> 2015; 350: h369.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0483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失智</a:t>
            </a:r>
            <a:r>
              <a:rPr lang="zh-TW" altLang="en-US" dirty="0" smtClean="0"/>
              <a:t>症精神行為症狀的</a:t>
            </a:r>
            <a:r>
              <a:rPr lang="zh-TW" altLang="en-US" dirty="0"/>
              <a:t>非藥物治療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737984"/>
            <a:ext cx="7882467" cy="237364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7996" y="4351866"/>
            <a:ext cx="7825804" cy="174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151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112" y="386850"/>
            <a:ext cx="5581261" cy="1325563"/>
          </a:xfrm>
        </p:spPr>
        <p:txBody>
          <a:bodyPr/>
          <a:lstStyle/>
          <a:p>
            <a:r>
              <a:rPr lang="en-US" altLang="zh-TW" dirty="0"/>
              <a:t>Efﬁcacy of Interventions for </a:t>
            </a:r>
            <a:r>
              <a:rPr lang="en-US" altLang="zh-TW" dirty="0" smtClean="0"/>
              <a:t>BPSD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3079" y="5675761"/>
            <a:ext cx="3943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Source: Brodaty </a:t>
            </a:r>
            <a:r>
              <a:rPr lang="en-US" altLang="zh-TW" dirty="0"/>
              <a:t>H, </a:t>
            </a:r>
            <a:r>
              <a:rPr lang="en-US" altLang="zh-TW" dirty="0" err="1"/>
              <a:t>Arasaratnam</a:t>
            </a:r>
            <a:r>
              <a:rPr lang="en-US" altLang="zh-TW" dirty="0"/>
              <a:t> C. </a:t>
            </a:r>
            <a:r>
              <a:rPr lang="en-US" altLang="zh-TW" i="1" dirty="0" smtClean="0"/>
              <a:t>Am J Psychiatry </a:t>
            </a:r>
            <a:r>
              <a:rPr lang="en-US" altLang="zh-TW" dirty="0" smtClean="0"/>
              <a:t>2012;169:946-53.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/>
          <a:srcRect l="10325" r="8512"/>
          <a:stretch/>
        </p:blipFill>
        <p:spPr>
          <a:xfrm>
            <a:off x="6083559" y="7388"/>
            <a:ext cx="4982547" cy="6732149"/>
          </a:xfrm>
          <a:prstGeom prst="rect">
            <a:avLst/>
          </a:prstGeom>
        </p:spPr>
      </p:pic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48" r="11343"/>
          <a:stretch/>
        </p:blipFill>
        <p:spPr>
          <a:xfrm>
            <a:off x="3144417" y="2792287"/>
            <a:ext cx="8024327" cy="134869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3313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5042" y="393120"/>
            <a:ext cx="5433325" cy="132556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Efﬁcacy of Interventions for Caregiver Outcomes Related </a:t>
            </a:r>
            <a:r>
              <a:rPr lang="en-US" altLang="zh-TW" dirty="0" smtClean="0"/>
              <a:t>to BPSD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5042" y="5908104"/>
            <a:ext cx="4663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Source: Brodaty </a:t>
            </a:r>
            <a:r>
              <a:rPr lang="en-US" altLang="zh-TW" dirty="0"/>
              <a:t>H, </a:t>
            </a:r>
            <a:r>
              <a:rPr lang="en-US" altLang="zh-TW" dirty="0" err="1"/>
              <a:t>Arasaratnam</a:t>
            </a:r>
            <a:r>
              <a:rPr lang="en-US" altLang="zh-TW" dirty="0"/>
              <a:t> C</a:t>
            </a:r>
            <a:r>
              <a:rPr lang="en-US" altLang="zh-TW" i="1" dirty="0"/>
              <a:t>. </a:t>
            </a:r>
            <a:r>
              <a:rPr lang="en-US" altLang="zh-TW" i="1" dirty="0" smtClean="0"/>
              <a:t>Am </a:t>
            </a:r>
            <a:r>
              <a:rPr lang="en-US" altLang="zh-TW" i="1" dirty="0"/>
              <a:t>J Psychiatry </a:t>
            </a:r>
            <a:r>
              <a:rPr lang="en-US" altLang="zh-TW" dirty="0"/>
              <a:t>2012;169:946-53.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/>
          <a:srcRect l="11313" r="10558"/>
          <a:stretch/>
        </p:blipFill>
        <p:spPr>
          <a:xfrm>
            <a:off x="5402425" y="102242"/>
            <a:ext cx="6587412" cy="6755762"/>
          </a:xfrm>
          <a:prstGeom prst="rect">
            <a:avLst/>
          </a:prstGeom>
        </p:spPr>
      </p:pic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31" r="12151"/>
          <a:stretch/>
        </p:blipFill>
        <p:spPr>
          <a:xfrm>
            <a:off x="3191069" y="2720457"/>
            <a:ext cx="7179499" cy="169292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880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家屬照顧訓練課程基本策略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b="0" dirty="0" smtClean="0"/>
              <a:t>照顧者的教育</a:t>
            </a:r>
            <a:r>
              <a:rPr lang="en-US" altLang="zh-TW" b="0" dirty="0" smtClean="0"/>
              <a:t>(</a:t>
            </a:r>
            <a:r>
              <a:rPr lang="zh-TW" altLang="en-US" b="0" dirty="0" smtClean="0"/>
              <a:t>認識疾病、照顧技巧</a:t>
            </a:r>
            <a:r>
              <a:rPr lang="en-US" altLang="zh-TW" b="0" dirty="0" smtClean="0"/>
              <a:t>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b="0" dirty="0" smtClean="0"/>
              <a:t>有效的與患者溝通</a:t>
            </a:r>
            <a:endParaRPr lang="en-US" altLang="zh-TW" b="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b="0" dirty="0" smtClean="0"/>
              <a:t>活動安排及陪伴</a:t>
            </a:r>
            <a:endParaRPr lang="en-US" altLang="zh-TW" b="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b="0" dirty="0" smtClean="0"/>
              <a:t>環境簡化及安全</a:t>
            </a:r>
            <a:endParaRPr lang="en-US" altLang="zh-TW" b="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b="0" dirty="0" smtClean="0"/>
              <a:t>生活常規制定及簡化</a:t>
            </a:r>
            <a:endParaRPr lang="en-US" altLang="zh-TW" b="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b="0" dirty="0" smtClean="0"/>
              <a:t>照顧者資源、網絡、自我照顧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311896"/>
            <a:ext cx="11033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err="1"/>
              <a:t>Source:Kales</a:t>
            </a:r>
            <a:r>
              <a:rPr lang="en-US" altLang="zh-TW" sz="1400" dirty="0"/>
              <a:t> HC, </a:t>
            </a:r>
            <a:r>
              <a:rPr lang="en-US" altLang="zh-TW" sz="1400" dirty="0" err="1"/>
              <a:t>Gitlin</a:t>
            </a:r>
            <a:r>
              <a:rPr lang="en-US" altLang="zh-TW" sz="1400" dirty="0"/>
              <a:t> LN, </a:t>
            </a:r>
            <a:r>
              <a:rPr lang="en-US" altLang="zh-TW" sz="1400" dirty="0" err="1"/>
              <a:t>Lyketsos</a:t>
            </a:r>
            <a:r>
              <a:rPr lang="en-US" altLang="zh-TW" sz="1400" dirty="0"/>
              <a:t> CG. Assessment and management of behavioral and psychological symptoms of dementia. </a:t>
            </a:r>
            <a:r>
              <a:rPr lang="en-US" altLang="zh-TW" sz="1400" i="1" dirty="0"/>
              <a:t>BMJ.</a:t>
            </a:r>
            <a:r>
              <a:rPr lang="en-US" altLang="zh-TW" sz="1400" dirty="0"/>
              <a:t> 2015; 350: h369.</a:t>
            </a:r>
            <a:endParaRPr lang="zh-TW" altLang="en-US" sz="1400" dirty="0"/>
          </a:p>
          <a:p>
            <a:r>
              <a:rPr lang="en-US" altLang="zh-TW" sz="1400" dirty="0" err="1" smtClean="0"/>
              <a:t>Brodaty</a:t>
            </a:r>
            <a:r>
              <a:rPr lang="en-US" altLang="zh-TW" sz="1400" dirty="0" smtClean="0"/>
              <a:t> </a:t>
            </a:r>
            <a:r>
              <a:rPr lang="en-US" altLang="zh-TW" sz="1400" dirty="0"/>
              <a:t>H, </a:t>
            </a:r>
            <a:r>
              <a:rPr lang="en-US" altLang="zh-TW" sz="1400" dirty="0" err="1"/>
              <a:t>Arasaratnam</a:t>
            </a:r>
            <a:r>
              <a:rPr lang="en-US" altLang="zh-TW" sz="1400" dirty="0"/>
              <a:t> C. </a:t>
            </a:r>
            <a:r>
              <a:rPr lang="en-US" altLang="zh-TW" sz="1400" i="1" dirty="0"/>
              <a:t>Am J Psychiatry </a:t>
            </a:r>
            <a:r>
              <a:rPr lang="en-US" altLang="zh-TW" sz="1400" dirty="0"/>
              <a:t>2012;169:946-53</a:t>
            </a:r>
            <a:r>
              <a:rPr lang="en-US" altLang="zh-TW" sz="1400" dirty="0" smtClean="0"/>
              <a:t>. </a:t>
            </a:r>
            <a:endParaRPr lang="zh-TW" altLang="en-US" sz="1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0" t="12144" r="28883" b="9642"/>
          <a:stretch/>
        </p:blipFill>
        <p:spPr>
          <a:xfrm>
            <a:off x="7297270" y="2038024"/>
            <a:ext cx="4634753" cy="39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50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課程執行建議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TW" b="0" dirty="0" smtClean="0"/>
              <a:t>9-12</a:t>
            </a:r>
            <a:r>
              <a:rPr lang="zh-TW" altLang="en-US" b="0" dirty="0" smtClean="0"/>
              <a:t>次在</a:t>
            </a:r>
            <a:r>
              <a:rPr lang="en-US" altLang="zh-TW" b="0" dirty="0" smtClean="0"/>
              <a:t>3-6</a:t>
            </a:r>
            <a:r>
              <a:rPr lang="zh-TW" altLang="en-US" b="0" dirty="0" smtClean="0"/>
              <a:t>個月執行</a:t>
            </a:r>
            <a:endParaRPr lang="en-US" altLang="zh-TW" b="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b="0" dirty="0" smtClean="0"/>
              <a:t>小班或個別教導</a:t>
            </a:r>
            <a:endParaRPr lang="en-US" altLang="zh-TW" b="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b="0" dirty="0" smtClean="0"/>
              <a:t>對個別問題有適當討論</a:t>
            </a:r>
            <a:endParaRPr lang="en-US" altLang="zh-TW" b="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b="0" dirty="0"/>
              <a:t>不</a:t>
            </a:r>
            <a:r>
              <a:rPr lang="zh-TW" altLang="en-US" b="0" dirty="0" smtClean="0"/>
              <a:t>定期追蹤，提供後續服務</a:t>
            </a:r>
            <a:endParaRPr lang="en-US" altLang="zh-TW" b="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b="0" dirty="0" smtClean="0"/>
              <a:t>加入家屬團體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311896"/>
            <a:ext cx="11033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err="1"/>
              <a:t>Source:Kales</a:t>
            </a:r>
            <a:r>
              <a:rPr lang="en-US" altLang="zh-TW" sz="1400" dirty="0"/>
              <a:t> HC, </a:t>
            </a:r>
            <a:r>
              <a:rPr lang="en-US" altLang="zh-TW" sz="1400" dirty="0" err="1"/>
              <a:t>Gitlin</a:t>
            </a:r>
            <a:r>
              <a:rPr lang="en-US" altLang="zh-TW" sz="1400" dirty="0"/>
              <a:t> LN, </a:t>
            </a:r>
            <a:r>
              <a:rPr lang="en-US" altLang="zh-TW" sz="1400" dirty="0" err="1"/>
              <a:t>Lyketsos</a:t>
            </a:r>
            <a:r>
              <a:rPr lang="en-US" altLang="zh-TW" sz="1400" dirty="0"/>
              <a:t> CG. Assessment and management of behavioral and psychological symptoms of dementia. </a:t>
            </a:r>
            <a:r>
              <a:rPr lang="en-US" altLang="zh-TW" sz="1400" i="1" dirty="0"/>
              <a:t>BMJ.</a:t>
            </a:r>
            <a:r>
              <a:rPr lang="en-US" altLang="zh-TW" sz="1400" dirty="0"/>
              <a:t> 2015; 350: h369.</a:t>
            </a:r>
            <a:endParaRPr lang="zh-TW" altLang="en-US" sz="1400" dirty="0"/>
          </a:p>
          <a:p>
            <a:r>
              <a:rPr lang="en-US" altLang="zh-TW" sz="1400" dirty="0" err="1" smtClean="0"/>
              <a:t>Brodaty</a:t>
            </a:r>
            <a:r>
              <a:rPr lang="en-US" altLang="zh-TW" sz="1400" dirty="0" smtClean="0"/>
              <a:t> </a:t>
            </a:r>
            <a:r>
              <a:rPr lang="en-US" altLang="zh-TW" sz="1400" dirty="0"/>
              <a:t>H, </a:t>
            </a:r>
            <a:r>
              <a:rPr lang="en-US" altLang="zh-TW" sz="1400" dirty="0" err="1"/>
              <a:t>Arasaratnam</a:t>
            </a:r>
            <a:r>
              <a:rPr lang="en-US" altLang="zh-TW" sz="1400" dirty="0"/>
              <a:t> C. </a:t>
            </a:r>
            <a:r>
              <a:rPr lang="en-US" altLang="zh-TW" sz="1400" i="1" dirty="0"/>
              <a:t>Am J Psychiatry </a:t>
            </a:r>
            <a:r>
              <a:rPr lang="en-US" altLang="zh-TW" sz="1400" dirty="0"/>
              <a:t>2012;169:946-53</a:t>
            </a:r>
            <a:r>
              <a:rPr lang="en-US" altLang="zh-TW" sz="1400" dirty="0" smtClean="0"/>
              <a:t>. </a:t>
            </a:r>
            <a:endParaRPr lang="zh-TW" altLang="en-US" sz="1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871675"/>
            <a:ext cx="5575319" cy="369569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013077" y="5599940"/>
            <a:ext cx="418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照片來源：康泰醫療教育基金會失智組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073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分享大綱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失智症的多面向與藥物治療</a:t>
            </a:r>
            <a:r>
              <a:rPr lang="zh-TW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現況</a:t>
            </a:r>
            <a:endParaRPr lang="en-US" altLang="zh-TW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/>
              <a:t>失智症認知症狀的非藥物</a:t>
            </a:r>
            <a:r>
              <a:rPr lang="zh-TW" altLang="en-US" sz="3600" dirty="0" smtClean="0"/>
              <a:t>治療</a:t>
            </a:r>
            <a:endParaRPr lang="en-US" altLang="zh-TW" sz="36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/>
              <a:t>失智</a:t>
            </a:r>
            <a:r>
              <a:rPr lang="zh-TW" altLang="en-US" sz="3600" dirty="0" smtClean="0"/>
              <a:t>症精神行為症狀的</a:t>
            </a:r>
            <a:r>
              <a:rPr lang="zh-TW" altLang="en-US" sz="3600" dirty="0"/>
              <a:t>非藥物治療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/>
              <a:t>台灣現況檢視及總結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1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520" y="757517"/>
            <a:ext cx="10728960" cy="1143000"/>
          </a:xfrm>
        </p:spPr>
        <p:txBody>
          <a:bodyPr/>
          <a:lstStyle/>
          <a:p>
            <a:r>
              <a:rPr lang="zh-TW" altLang="en-US" dirty="0"/>
              <a:t>對</a:t>
            </a:r>
            <a:r>
              <a:rPr lang="zh-TW" altLang="en-US" dirty="0" smtClean="0"/>
              <a:t>「精神行為症狀」</a:t>
            </a:r>
            <a:r>
              <a:rPr lang="en-US" altLang="zh-TW" dirty="0"/>
              <a:t>(BPSD)</a:t>
            </a:r>
            <a:r>
              <a:rPr lang="zh-TW" altLang="en-US" dirty="0"/>
              <a:t>的非藥物治療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確認失智症以外的身體及生理因素影響外</a:t>
            </a:r>
            <a:r>
              <a:rPr lang="en-US" altLang="zh-TW" dirty="0"/>
              <a:t>(</a:t>
            </a:r>
            <a:r>
              <a:rPr lang="zh-TW" altLang="en-US" dirty="0"/>
              <a:t>如感染、藥物、排便、進食狀況</a:t>
            </a:r>
            <a:r>
              <a:rPr lang="en-US" altLang="zh-TW" dirty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英、美兩國的第一線介入均推薦「非藥物治療」</a:t>
            </a:r>
            <a:endParaRPr lang="en-US" altLang="zh-TW" dirty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/>
              <a:t>家屬教育</a:t>
            </a:r>
            <a:endParaRPr lang="en-US" altLang="zh-TW" sz="3200" dirty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/>
              <a:t>目標導向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FC7AC-3BC9-4152-9DB4-7DB3F76B7B1A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6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分享大綱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/>
              <a:t>失智症的多面向與藥物治療</a:t>
            </a:r>
            <a:r>
              <a:rPr lang="zh-TW" altLang="en-US" sz="3600" dirty="0" smtClean="0"/>
              <a:t>現況</a:t>
            </a:r>
            <a:endParaRPr lang="en-US" altLang="zh-TW" sz="36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/>
              <a:t>失智症認知症狀的非藥物</a:t>
            </a:r>
            <a:r>
              <a:rPr lang="zh-TW" altLang="en-US" sz="3600" dirty="0" smtClean="0"/>
              <a:t>治療</a:t>
            </a:r>
            <a:endParaRPr lang="en-US" altLang="zh-TW" sz="36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/>
              <a:t>失智</a:t>
            </a:r>
            <a:r>
              <a:rPr lang="zh-TW" altLang="en-US" sz="3600" dirty="0" smtClean="0"/>
              <a:t>症精神行為症狀的</a:t>
            </a:r>
            <a:r>
              <a:rPr lang="zh-TW" altLang="en-US" sz="3600" dirty="0"/>
              <a:t>非藥物治療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台灣現況檢視及總結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6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家屬照顧訓練</a:t>
            </a:r>
            <a:r>
              <a:rPr lang="en-US" altLang="zh-TW" dirty="0" smtClean="0"/>
              <a:t>(</a:t>
            </a:r>
            <a:r>
              <a:rPr lang="zh-TW" altLang="en-US" dirty="0" smtClean="0"/>
              <a:t>康泰經驗</a:t>
            </a:r>
            <a:r>
              <a:rPr lang="en-US" altLang="zh-TW" dirty="0" smtClean="0"/>
              <a:t>)-I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FC7AC-3BC9-4152-9DB4-7DB3F76B7B1A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zh-TW">
              <a:solidFill>
                <a:prstClr val="black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/>
          <a:srcRect t="2805"/>
          <a:stretch/>
        </p:blipFill>
        <p:spPr>
          <a:xfrm>
            <a:off x="3002662" y="1634649"/>
            <a:ext cx="6649338" cy="475652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68894" y="273469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ZBI: </a:t>
            </a:r>
            <a:r>
              <a:rPr lang="en-US" altLang="zh-TW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Zarit</a:t>
            </a: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 Burden </a:t>
            </a:r>
            <a:r>
              <a:rPr lang="en-US" altLang="zh-TW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Interview</a:t>
            </a:r>
            <a:r>
              <a:rPr lang="zh-TW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，家屬負荷</a:t>
            </a:r>
            <a:endParaRPr lang="zh-TW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6273225"/>
            <a:ext cx="10748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資料來源</a:t>
            </a:r>
            <a:r>
              <a:rPr lang="zh-TW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zh-TW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Sustained Benefit of a Psycho-educational Training Program for Dementia Caregivers in Taiwan. 2017</a:t>
            </a:r>
            <a:endParaRPr lang="zh-TW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6827" y="93219"/>
            <a:ext cx="3246899" cy="173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7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家屬照顧訓練</a:t>
            </a:r>
            <a:r>
              <a:rPr lang="en-US" altLang="zh-TW" dirty="0" smtClean="0"/>
              <a:t>(</a:t>
            </a:r>
            <a:r>
              <a:rPr lang="zh-TW" altLang="en-US" dirty="0"/>
              <a:t>康泰經驗</a:t>
            </a:r>
            <a:r>
              <a:rPr lang="en-US" altLang="zh-TW" dirty="0" smtClean="0"/>
              <a:t>)-II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FC7AC-3BC9-4152-9DB4-7DB3F76B7B1A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zh-TW">
              <a:solidFill>
                <a:prstClr val="black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6027" y="1574146"/>
            <a:ext cx="6559644" cy="472627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173258" y="2158261"/>
            <a:ext cx="4957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GHQ-12:GeneralHealthQuestionnaire</a:t>
            </a:r>
            <a:r>
              <a:rPr lang="zh-TW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US" altLang="zh-TW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zh-TW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一般健康量表</a:t>
            </a:r>
            <a:endParaRPr lang="en-US" altLang="zh-TW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6273225"/>
            <a:ext cx="10712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資料來源</a:t>
            </a:r>
            <a:r>
              <a:rPr lang="zh-TW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zh-TW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Sustained Benefit of a Psycho-educational Training Program for Dementia Caregivers in Taiwan. 2017</a:t>
            </a:r>
            <a:endParaRPr lang="zh-TW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6827" y="93219"/>
            <a:ext cx="3246899" cy="173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95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家屬照顧訓練</a:t>
            </a:r>
            <a:r>
              <a:rPr lang="en-US" altLang="zh-TW" dirty="0" smtClean="0"/>
              <a:t>(</a:t>
            </a:r>
            <a:r>
              <a:rPr lang="zh-TW" altLang="en-US" dirty="0"/>
              <a:t>康泰經驗</a:t>
            </a:r>
            <a:r>
              <a:rPr lang="en-US" altLang="zh-TW" dirty="0" smtClean="0"/>
              <a:t>)-III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FC7AC-3BC9-4152-9DB4-7DB3F76B7B1A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zh-TW">
              <a:solidFill>
                <a:prstClr val="black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192" y="1570310"/>
            <a:ext cx="6604467" cy="48304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75929" y="3385390"/>
            <a:ext cx="4831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SF-36:Short-FormHealth </a:t>
            </a: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en-US" altLang="zh-TW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zh-TW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PCS:</a:t>
            </a:r>
            <a:r>
              <a:rPr lang="zh-TW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zh-TW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Component Summary</a:t>
            </a:r>
            <a:r>
              <a:rPr lang="zh-TW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US" altLang="zh-TW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zh-TW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生活品質</a:t>
            </a:r>
            <a:endParaRPr lang="en-US" altLang="zh-TW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6273225"/>
            <a:ext cx="10641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資料來源</a:t>
            </a:r>
            <a:r>
              <a:rPr lang="zh-TW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zh-TW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Sustained Benefit of a Psycho-educational Training Program for Dementia Caregivers in Taiwan. 2017</a:t>
            </a:r>
            <a:endParaRPr lang="zh-TW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6827" y="93219"/>
            <a:ext cx="3246899" cy="173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2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4809" y="125976"/>
            <a:ext cx="10515600" cy="647700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失智症患者非藥物治療</a:t>
            </a:r>
          </a:p>
        </p:txBody>
      </p:sp>
      <p:graphicFrame>
        <p:nvGraphicFramePr>
          <p:cNvPr id="48131" name="Group 3"/>
          <p:cNvGraphicFramePr>
            <a:graphicFrameLocks noGrp="1"/>
          </p:cNvGraphicFramePr>
          <p:nvPr>
            <p:ph type="tbl" idx="1"/>
          </p:nvPr>
        </p:nvGraphicFramePr>
        <p:xfrm>
          <a:off x="717550" y="828675"/>
          <a:ext cx="10677525" cy="5664204"/>
        </p:xfrm>
        <a:graphic>
          <a:graphicData uri="http://schemas.openxmlformats.org/drawingml/2006/table">
            <a:tbl>
              <a:tblPr/>
              <a:tblGrid>
                <a:gridCol w="2384852"/>
                <a:gridCol w="2763186"/>
                <a:gridCol w="2763186"/>
                <a:gridCol w="2766301"/>
              </a:tblGrid>
              <a:tr h="4518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治療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ADL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(日常生活功能)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BPSD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(精神行為症狀)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Cognitive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(認知症狀)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3436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認知訓練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436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認知復健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436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認知刺激治療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436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多感官刺激療法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436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現實導向療法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436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懷舊療法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-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436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確認療法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-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436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身體活動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436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光照療法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-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436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音樂治療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-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436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芳香療法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-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-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436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動物輔助療法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-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+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新細明體" panose="02020500000000000000" pitchFamily="18" charset="-120"/>
                        </a:rPr>
                        <a:t>-</a:t>
                      </a:r>
                    </a:p>
                  </a:txBody>
                  <a:tcPr marL="91444" marR="91444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8305" name="矩形 3"/>
          <p:cNvSpPr>
            <a:spLocks noChangeArrowheads="1"/>
          </p:cNvSpPr>
          <p:nvPr/>
        </p:nvSpPr>
        <p:spPr bwMode="auto">
          <a:xfrm>
            <a:off x="44450" y="6538913"/>
            <a:ext cx="119665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TW" sz="1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sym typeface="Calibri" panose="020F0502020204030204" pitchFamily="34" charset="0"/>
              </a:rPr>
              <a:t>Source: Non-pharmacological intervention for dementia patients</a:t>
            </a:r>
            <a:r>
              <a:rPr lang="zh-TW" altLang="en-US" sz="1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新細明體" panose="02020500000000000000" pitchFamily="18" charset="-120"/>
                <a:sym typeface="Calibri" panose="020F0502020204030204" pitchFamily="34" charset="0"/>
              </a:rPr>
              <a:t>. </a:t>
            </a:r>
            <a:r>
              <a:rPr lang="zh-TW" altLang="en-US" sz="15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新細明體" panose="02020500000000000000" pitchFamily="18" charset="-120"/>
                <a:sym typeface="Calibri" panose="020F0502020204030204" pitchFamily="34" charset="0"/>
              </a:rPr>
              <a:t>Psychiatry and Clinical Neurosciences </a:t>
            </a:r>
            <a:r>
              <a:rPr lang="zh-TW" altLang="en-US" sz="1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新細明體" panose="02020500000000000000" pitchFamily="18" charset="-120"/>
                <a:sym typeface="Calibri" panose="020F0502020204030204" pitchFamily="34" charset="0"/>
              </a:rPr>
              <a:t>2012; 66: 1–7</a:t>
            </a:r>
          </a:p>
        </p:txBody>
      </p:sp>
    </p:spTree>
    <p:extLst>
      <p:ext uri="{BB962C8B-B14F-4D97-AF65-F5344CB8AC3E}">
        <p14:creationId xmlns:p14="http://schemas.microsoft.com/office/powerpoint/2010/main" xmlns="" val="3884834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78721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瑞齡學堂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以新北市為例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7103919"/>
              </p:ext>
            </p:extLst>
          </p:nvPr>
        </p:nvGraphicFramePr>
        <p:xfrm>
          <a:off x="580464" y="1410074"/>
          <a:ext cx="11031071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943"/>
                <a:gridCol w="4108580"/>
                <a:gridCol w="4842548"/>
              </a:tblGrid>
              <a:tr h="416141">
                <a:tc>
                  <a:txBody>
                    <a:bodyPr/>
                    <a:lstStyle/>
                    <a:p>
                      <a:endParaRPr lang="zh-TW" alt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</a:rPr>
                        <a:t>瑞齡學堂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</a:rPr>
                        <a:t>個案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zh-TW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</a:rPr>
                        <a:t>失智症家屬支持團體</a:t>
                      </a:r>
                      <a:endParaRPr lang="zh-TW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026101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</a:rPr>
                        <a:t>時間及堂數</a:t>
                      </a:r>
                      <a:endParaRPr lang="zh-TW" alt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共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週課程，每週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堂課，每堂課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小時，共計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堂課，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小時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共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週課程，每週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堂課，每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堂課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小時，共計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堂課，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b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小時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</a:tr>
              <a:tr h="1949592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</a:rPr>
                        <a:t>必辦課程內容</a:t>
                      </a:r>
                      <a:endParaRPr lang="zh-TW" alt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小團體模式進行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800100" lvl="1" indent="-342900">
                        <a:buFont typeface="Calibri" panose="020F0502020204030204" pitchFamily="34" charset="0"/>
                        <a:buChar char="−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懷舊療法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−"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認知訓練</a:t>
                      </a:r>
                    </a:p>
                    <a:p>
                      <a:pPr marL="800100" lvl="1" indent="-342900">
                        <a:buFont typeface="Calibri" panose="020F0502020204030204" pitchFamily="34" charset="0"/>
                        <a:buChar char="−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多感官刺激療法</a:t>
                      </a:r>
                    </a:p>
                    <a:p>
                      <a:pPr marL="800100" lvl="1" indent="-342900">
                        <a:buFont typeface="Calibri" panose="020F0502020204030204" pitchFamily="34" charset="0"/>
                        <a:buChar char="−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身體活動</a:t>
                      </a:r>
                    </a:p>
                    <a:p>
                      <a:pPr marL="800100" lvl="1" indent="-342900">
                        <a:buFont typeface="Calibri" panose="020F0502020204030204" pitchFamily="34" charset="0"/>
                        <a:buChar char="−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藝術活動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認識失智症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失智症照顧原則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居家生活及環境安排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社會福利及長期照顧資源介紹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防走失措施介紹及走失通報流程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失智症家屬心靈紓壓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8148" y="6306109"/>
            <a:ext cx="4663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新北市衛生局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299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971" y="93663"/>
            <a:ext cx="10521950" cy="793750"/>
          </a:xfrm>
        </p:spPr>
        <p:txBody>
          <a:bodyPr/>
          <a:lstStyle/>
          <a:p>
            <a:pPr eaLnBrk="1" hangingPunct="1"/>
            <a:r>
              <a:rPr lang="zh-CN" altLang="zh-TW" b="1" dirty="0" smtClean="0">
                <a:latin typeface="Calibri" panose="020F0502020204030204" pitchFamily="34" charset="0"/>
                <a:ea typeface="標楷體" panose="03000509000000000000" pitchFamily="65" charset="-120"/>
                <a:sym typeface="Calibri" panose="020F0502020204030204" pitchFamily="34" charset="0"/>
              </a:rPr>
              <a:t>失智症症患者及家庭及機構照顧</a:t>
            </a:r>
            <a:endParaRPr lang="zh-CN" altLang="zh-TW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679450" y="430213"/>
            <a:ext cx="11512550" cy="7440612"/>
            <a:chOff x="0" y="0"/>
            <a:chExt cx="5158" cy="3183"/>
          </a:xfrm>
        </p:grpSpPr>
        <p:graphicFrame>
          <p:nvGraphicFramePr>
            <p:cNvPr id="49189" name="Object 3"/>
            <p:cNvGraphicFramePr>
              <a:graphicFrameLocks noChangeAspect="1"/>
            </p:cNvGraphicFramePr>
            <p:nvPr/>
          </p:nvGraphicFramePr>
          <p:xfrm>
            <a:off x="0" y="332"/>
            <a:ext cx="5158" cy="2851"/>
          </p:xfrm>
          <a:graphic>
            <a:graphicData uri="http://schemas.openxmlformats.org/presentationml/2006/ole">
              <p:oleObj spid="_x0000_s1109" r:id="rId3" imgW="8199202" imgH="4526280" progId="">
                <p:embed/>
              </p:oleObj>
            </a:graphicData>
          </a:graphic>
        </p:graphicFrame>
        <p:sp>
          <p:nvSpPr>
            <p:cNvPr id="49190" name="Line 15"/>
            <p:cNvSpPr>
              <a:spLocks noChangeShapeType="1"/>
            </p:cNvSpPr>
            <p:nvPr/>
          </p:nvSpPr>
          <p:spPr bwMode="auto">
            <a:xfrm flipV="1">
              <a:off x="2069" y="509"/>
              <a:ext cx="1" cy="20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191" name="Line 16"/>
            <p:cNvSpPr>
              <a:spLocks noChangeShapeType="1"/>
            </p:cNvSpPr>
            <p:nvPr/>
          </p:nvSpPr>
          <p:spPr bwMode="auto">
            <a:xfrm flipV="1">
              <a:off x="3530" y="497"/>
              <a:ext cx="1" cy="20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192" name="Text Box 17"/>
            <p:cNvSpPr>
              <a:spLocks noChangeArrowheads="1"/>
            </p:cNvSpPr>
            <p:nvPr/>
          </p:nvSpPr>
          <p:spPr bwMode="auto">
            <a:xfrm>
              <a:off x="1717" y="0"/>
              <a:ext cx="5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  <a:sym typeface="新細明體" panose="02020500000000000000" pitchFamily="18" charset="-120"/>
              </a:endParaRPr>
            </a:p>
          </p:txBody>
        </p:sp>
        <p:sp>
          <p:nvSpPr>
            <p:cNvPr id="49193" name="Rectangle 18"/>
            <p:cNvSpPr>
              <a:spLocks noChangeArrowheads="1"/>
            </p:cNvSpPr>
            <p:nvPr/>
          </p:nvSpPr>
          <p:spPr bwMode="auto">
            <a:xfrm>
              <a:off x="845" y="146"/>
              <a:ext cx="95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TW" sz="2400" b="1">
                  <a:latin typeface="標楷體" panose="03000509000000000000" pitchFamily="65" charset="-120"/>
                  <a:ea typeface="標楷體" panose="03000509000000000000" pitchFamily="65" charset="-120"/>
                </a:rPr>
                <a:t>初期</a:t>
              </a:r>
              <a:endParaRPr lang="zh-CN" altLang="zh-TW" sz="1800">
                <a:latin typeface="Arial" panose="020B0604020202020204" pitchFamily="34" charset="0"/>
              </a:endParaRPr>
            </a:p>
          </p:txBody>
        </p:sp>
        <p:sp>
          <p:nvSpPr>
            <p:cNvPr id="49194" name="Rectangle 19"/>
            <p:cNvSpPr>
              <a:spLocks noChangeArrowheads="1"/>
            </p:cNvSpPr>
            <p:nvPr/>
          </p:nvSpPr>
          <p:spPr bwMode="auto">
            <a:xfrm>
              <a:off x="2297" y="146"/>
              <a:ext cx="95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TW" sz="2400" b="1">
                  <a:latin typeface="標楷體" panose="03000509000000000000" pitchFamily="65" charset="-120"/>
                  <a:ea typeface="標楷體" panose="03000509000000000000" pitchFamily="65" charset="-120"/>
                </a:rPr>
                <a:t>輕中期</a:t>
              </a:r>
            </a:p>
          </p:txBody>
        </p:sp>
        <p:sp>
          <p:nvSpPr>
            <p:cNvPr id="49195" name="Rectangle 20"/>
            <p:cNvSpPr>
              <a:spLocks noChangeArrowheads="1"/>
            </p:cNvSpPr>
            <p:nvPr/>
          </p:nvSpPr>
          <p:spPr bwMode="auto">
            <a:xfrm>
              <a:off x="3612" y="147"/>
              <a:ext cx="95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TW" sz="2400" b="1">
                  <a:latin typeface="標楷體" panose="03000509000000000000" pitchFamily="65" charset="-120"/>
                  <a:ea typeface="標楷體" panose="03000509000000000000" pitchFamily="65" charset="-120"/>
                </a:rPr>
                <a:t>重度</a:t>
              </a:r>
              <a:endParaRPr lang="zh-CN" altLang="zh-TW" sz="1800">
                <a:latin typeface="Arial" panose="020B0604020202020204" pitchFamily="34" charset="0"/>
              </a:endParaRPr>
            </a:p>
          </p:txBody>
        </p:sp>
      </p:grpSp>
      <p:sp>
        <p:nvSpPr>
          <p:cNvPr id="49156" name="文字方塊 1"/>
          <p:cNvSpPr>
            <a:spLocks noChangeArrowheads="1"/>
          </p:cNvSpPr>
          <p:nvPr/>
        </p:nvSpPr>
        <p:spPr bwMode="auto">
          <a:xfrm>
            <a:off x="581025" y="1208088"/>
            <a:ext cx="1444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zh-TW" altLang="en-US" sz="16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患者主要</a:t>
            </a:r>
            <a:endParaRPr lang="en-US" altLang="zh-TW" sz="160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eaLnBrk="1" hangingPunct="1"/>
            <a:r>
              <a:rPr lang="zh-TW" altLang="en-US" sz="16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的問題</a:t>
            </a:r>
          </a:p>
        </p:txBody>
      </p:sp>
      <p:sp>
        <p:nvSpPr>
          <p:cNvPr id="49157" name="文字方塊 23"/>
          <p:cNvSpPr>
            <a:spLocks noChangeArrowheads="1"/>
          </p:cNvSpPr>
          <p:nvPr/>
        </p:nvSpPr>
        <p:spPr bwMode="auto">
          <a:xfrm>
            <a:off x="2081213" y="1204913"/>
            <a:ext cx="31686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1600">
                <a:solidFill>
                  <a:srgbClr val="002060"/>
                </a:solidFill>
                <a:ea typeface="標楷體" panose="03000509000000000000" pitchFamily="65" charset="-120"/>
              </a:rPr>
              <a:t>個性改變</a:t>
            </a:r>
            <a:endParaRPr lang="en-US" altLang="zh-TW" sz="1600">
              <a:solidFill>
                <a:srgbClr val="002060"/>
              </a:solidFill>
              <a:ea typeface="標楷體" panose="03000509000000000000" pitchFamily="65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sz="1600">
                <a:solidFill>
                  <a:srgbClr val="002060"/>
                </a:solidFill>
                <a:ea typeface="標楷體" panose="03000509000000000000" pitchFamily="65" charset="-120"/>
              </a:rPr>
              <a:t>↓</a:t>
            </a:r>
            <a:r>
              <a:rPr lang="zh-TW" altLang="en-US" sz="1600">
                <a:solidFill>
                  <a:srgbClr val="002060"/>
                </a:solidFill>
                <a:ea typeface="標楷體" panose="03000509000000000000" pitchFamily="65" charset="-120"/>
              </a:rPr>
              <a:t>活動內容能力</a:t>
            </a:r>
            <a:r>
              <a:rPr lang="en-US" altLang="zh-TW" sz="1600">
                <a:solidFill>
                  <a:srgbClr val="002060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1600">
                <a:solidFill>
                  <a:srgbClr val="002060"/>
                </a:solidFill>
                <a:ea typeface="標楷體" panose="03000509000000000000" pitchFamily="65" charset="-120"/>
              </a:rPr>
              <a:t>有意義的</a:t>
            </a:r>
            <a:r>
              <a:rPr lang="en-US" altLang="zh-TW" sz="1600">
                <a:solidFill>
                  <a:srgbClr val="002060"/>
                </a:solidFill>
                <a:ea typeface="標楷體" panose="03000509000000000000" pitchFamily="65" charset="-120"/>
              </a:rPr>
              <a:t>)</a:t>
            </a:r>
            <a:endParaRPr lang="zh-TW" altLang="en-US" sz="1600">
              <a:solidFill>
                <a:srgbClr val="002060"/>
              </a:solidFill>
              <a:ea typeface="標楷體" panose="03000509000000000000" pitchFamily="65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sz="1600">
                <a:solidFill>
                  <a:srgbClr val="002060"/>
                </a:solidFill>
                <a:ea typeface="標楷體" panose="03000509000000000000" pitchFamily="65" charset="-120"/>
              </a:rPr>
              <a:t>↓</a:t>
            </a:r>
            <a:r>
              <a:rPr lang="zh-TW" altLang="en-US" sz="1600">
                <a:solidFill>
                  <a:srgbClr val="002060"/>
                </a:solidFill>
                <a:ea typeface="標楷體" panose="03000509000000000000" pitchFamily="65" charset="-120"/>
              </a:rPr>
              <a:t>個人衛生</a:t>
            </a:r>
            <a:endParaRPr lang="en-US" altLang="zh-TW" sz="1600">
              <a:solidFill>
                <a:srgbClr val="002060"/>
              </a:solidFill>
              <a:ea typeface="標楷體" panose="03000509000000000000" pitchFamily="65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1600">
                <a:solidFill>
                  <a:srgbClr val="002060"/>
                </a:solidFill>
                <a:ea typeface="標楷體" panose="03000509000000000000" pitchFamily="65" charset="-120"/>
              </a:rPr>
              <a:t>害怕及憂鬱</a:t>
            </a:r>
            <a:endParaRPr lang="en-US" altLang="zh-TW" sz="1600">
              <a:solidFill>
                <a:srgbClr val="002060"/>
              </a:solidFill>
              <a:ea typeface="標楷體" panose="03000509000000000000" pitchFamily="65" charset="-120"/>
            </a:endParaRPr>
          </a:p>
        </p:txBody>
      </p:sp>
      <p:sp>
        <p:nvSpPr>
          <p:cNvPr id="49158" name="文字方塊 24"/>
          <p:cNvSpPr>
            <a:spLocks noChangeArrowheads="1"/>
          </p:cNvSpPr>
          <p:nvPr/>
        </p:nvSpPr>
        <p:spPr bwMode="auto">
          <a:xfrm>
            <a:off x="5329238" y="1204913"/>
            <a:ext cx="32289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538163" indent="-8096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sz="1600">
                <a:solidFill>
                  <a:srgbClr val="002060"/>
                </a:solidFill>
                <a:ea typeface="標楷體" panose="03000509000000000000" pitchFamily="65" charset="-120"/>
              </a:rPr>
              <a:t>↑</a:t>
            </a:r>
            <a:r>
              <a:rPr lang="zh-TW" altLang="en-US" sz="1600">
                <a:solidFill>
                  <a:srgbClr val="002060"/>
                </a:solidFill>
                <a:ea typeface="標楷體" panose="03000509000000000000" pitchFamily="65" charset="-120"/>
              </a:rPr>
              <a:t>對人、時、地的定向感喪失</a:t>
            </a:r>
            <a:endParaRPr lang="en-US" altLang="zh-TW" sz="1600">
              <a:solidFill>
                <a:srgbClr val="002060"/>
              </a:solidFill>
              <a:ea typeface="標楷體" panose="03000509000000000000" pitchFamily="65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sz="1600">
                <a:solidFill>
                  <a:srgbClr val="002060"/>
                </a:solidFill>
                <a:ea typeface="標楷體" panose="03000509000000000000" pitchFamily="65" charset="-120"/>
              </a:rPr>
              <a:t>↑</a:t>
            </a:r>
            <a:r>
              <a:rPr lang="zh-TW" altLang="en-US" sz="1600">
                <a:solidFill>
                  <a:srgbClr val="002060"/>
                </a:solidFill>
                <a:ea typeface="標楷體" panose="03000509000000000000" pitchFamily="65" charset="-120"/>
              </a:rPr>
              <a:t>語言障礙</a:t>
            </a:r>
            <a:endParaRPr lang="en-US" altLang="zh-TW" sz="1600">
              <a:solidFill>
                <a:srgbClr val="002060"/>
              </a:solidFill>
              <a:ea typeface="標楷體" panose="03000509000000000000" pitchFamily="65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sz="1600">
                <a:solidFill>
                  <a:srgbClr val="002060"/>
                </a:solidFill>
                <a:ea typeface="標楷體" panose="03000509000000000000" pitchFamily="65" charset="-120"/>
              </a:rPr>
              <a:t>↑ADL</a:t>
            </a:r>
            <a:r>
              <a:rPr lang="zh-TW" altLang="en-US" sz="1600">
                <a:solidFill>
                  <a:srgbClr val="002060"/>
                </a:solidFill>
                <a:ea typeface="標楷體" panose="03000509000000000000" pitchFamily="65" charset="-120"/>
              </a:rPr>
              <a:t>障礙</a:t>
            </a:r>
            <a:endParaRPr lang="en-US" altLang="zh-TW" sz="1600">
              <a:solidFill>
                <a:srgbClr val="002060"/>
              </a:solidFill>
              <a:ea typeface="標楷體" panose="03000509000000000000" pitchFamily="65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1600">
                <a:solidFill>
                  <a:srgbClr val="002060"/>
                </a:solidFill>
                <a:ea typeface="標楷體" panose="03000509000000000000" pitchFamily="65" charset="-120"/>
              </a:rPr>
              <a:t>↑情感症狀</a:t>
            </a:r>
            <a:endParaRPr lang="en-US" altLang="zh-TW" sz="1600">
              <a:solidFill>
                <a:srgbClr val="002060"/>
              </a:solidFill>
              <a:ea typeface="標楷體" panose="03000509000000000000" pitchFamily="65" charset="-120"/>
            </a:endParaRPr>
          </a:p>
          <a:p>
            <a:pPr lvl="1" eaLnBrk="1" hangingPunct="1">
              <a:buFont typeface="Calibri" panose="020F0502020204030204" pitchFamily="34" charset="0"/>
              <a:buChar char="-"/>
            </a:pPr>
            <a:r>
              <a:rPr lang="zh-TW" altLang="en-US" sz="1600">
                <a:solidFill>
                  <a:srgbClr val="002060"/>
                </a:solidFill>
                <a:ea typeface="標楷體" panose="03000509000000000000" pitchFamily="65" charset="-120"/>
              </a:rPr>
              <a:t>憂鬱</a:t>
            </a:r>
            <a:endParaRPr lang="en-US" altLang="zh-TW" sz="1600">
              <a:solidFill>
                <a:srgbClr val="002060"/>
              </a:solidFill>
              <a:ea typeface="標楷體" panose="03000509000000000000" pitchFamily="65" charset="-120"/>
            </a:endParaRPr>
          </a:p>
          <a:p>
            <a:pPr lvl="1" eaLnBrk="1" hangingPunct="1">
              <a:buFont typeface="Calibri" panose="020F0502020204030204" pitchFamily="34" charset="0"/>
              <a:buChar char="-"/>
            </a:pPr>
            <a:r>
              <a:rPr lang="zh-TW" altLang="en-US" sz="1600">
                <a:solidFill>
                  <a:srgbClr val="002060"/>
                </a:solidFill>
                <a:ea typeface="標楷體" panose="03000509000000000000" pitchFamily="65" charset="-120"/>
              </a:rPr>
              <a:t>焦慮</a:t>
            </a:r>
            <a:endParaRPr lang="en-US" altLang="zh-TW" sz="1600">
              <a:solidFill>
                <a:srgbClr val="002060"/>
              </a:solidFill>
              <a:ea typeface="標楷體" panose="03000509000000000000" pitchFamily="65" charset="-120"/>
            </a:endParaRPr>
          </a:p>
          <a:p>
            <a:pPr lvl="1" eaLnBrk="1" hangingPunct="1">
              <a:buFont typeface="Calibri" panose="020F0502020204030204" pitchFamily="34" charset="0"/>
              <a:buChar char="-"/>
            </a:pPr>
            <a:r>
              <a:rPr lang="zh-TW" altLang="en-US" sz="1600">
                <a:solidFill>
                  <a:srgbClr val="002060"/>
                </a:solidFill>
                <a:ea typeface="標楷體" panose="03000509000000000000" pitchFamily="65" charset="-120"/>
              </a:rPr>
              <a:t>退縮</a:t>
            </a:r>
            <a:endParaRPr lang="en-US" altLang="zh-TW" sz="1600">
              <a:solidFill>
                <a:srgbClr val="002060"/>
              </a:solidFill>
              <a:ea typeface="標楷體" panose="03000509000000000000" pitchFamily="65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sz="1600">
                <a:solidFill>
                  <a:srgbClr val="002060"/>
                </a:solidFill>
                <a:ea typeface="標楷體" panose="03000509000000000000" pitchFamily="65" charset="-120"/>
              </a:rPr>
              <a:t>↑</a:t>
            </a:r>
            <a:r>
              <a:rPr lang="zh-TW" altLang="en-US" sz="1600">
                <a:solidFill>
                  <a:srgbClr val="002060"/>
                </a:solidFill>
                <a:ea typeface="標楷體" panose="03000509000000000000" pitchFamily="65" charset="-120"/>
              </a:rPr>
              <a:t>精神症狀</a:t>
            </a:r>
            <a:endParaRPr lang="en-US" altLang="zh-TW" sz="1600">
              <a:solidFill>
                <a:srgbClr val="002060"/>
              </a:solidFill>
              <a:ea typeface="標楷體" panose="03000509000000000000" pitchFamily="65" charset="-120"/>
            </a:endParaRPr>
          </a:p>
          <a:p>
            <a:pPr lvl="1" eaLnBrk="1" hangingPunct="1">
              <a:buFont typeface="Calibri" panose="020F0502020204030204" pitchFamily="34" charset="0"/>
              <a:buChar char="-"/>
            </a:pPr>
            <a:r>
              <a:rPr lang="zh-TW" altLang="en-US" sz="1600">
                <a:solidFill>
                  <a:srgbClr val="002060"/>
                </a:solidFill>
                <a:ea typeface="標楷體" panose="03000509000000000000" pitchFamily="65" charset="-120"/>
              </a:rPr>
              <a:t>幻覺</a:t>
            </a:r>
            <a:endParaRPr lang="en-US" altLang="zh-TW" sz="1600">
              <a:solidFill>
                <a:srgbClr val="002060"/>
              </a:solidFill>
              <a:ea typeface="標楷體" panose="03000509000000000000" pitchFamily="65" charset="-120"/>
            </a:endParaRPr>
          </a:p>
          <a:p>
            <a:pPr lvl="1" eaLnBrk="1" hangingPunct="1">
              <a:buFont typeface="Calibri" panose="020F0502020204030204" pitchFamily="34" charset="0"/>
              <a:buChar char="-"/>
            </a:pPr>
            <a:r>
              <a:rPr lang="zh-TW" altLang="en-US" sz="1600">
                <a:solidFill>
                  <a:srgbClr val="002060"/>
                </a:solidFill>
                <a:ea typeface="標楷體" panose="03000509000000000000" pitchFamily="65" charset="-120"/>
              </a:rPr>
              <a:t>妄想</a:t>
            </a:r>
            <a:endParaRPr lang="en-US" altLang="zh-TW" sz="1600">
              <a:solidFill>
                <a:srgbClr val="002060"/>
              </a:solidFill>
              <a:ea typeface="標楷體" panose="03000509000000000000" pitchFamily="65" charset="-120"/>
            </a:endParaRPr>
          </a:p>
        </p:txBody>
      </p:sp>
      <p:sp>
        <p:nvSpPr>
          <p:cNvPr id="49159" name="文字方塊 25"/>
          <p:cNvSpPr>
            <a:spLocks noChangeArrowheads="1"/>
          </p:cNvSpPr>
          <p:nvPr/>
        </p:nvSpPr>
        <p:spPr bwMode="auto">
          <a:xfrm>
            <a:off x="8572500" y="1231900"/>
            <a:ext cx="32289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538163" indent="-8096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1600">
                <a:solidFill>
                  <a:srgbClr val="002060"/>
                </a:solidFill>
                <a:ea typeface="標楷體" panose="03000509000000000000" pitchFamily="65" charset="-120"/>
              </a:rPr>
              <a:t>↑身體脆弱度</a:t>
            </a:r>
            <a:endParaRPr lang="en-US" altLang="zh-TW" sz="1600">
              <a:solidFill>
                <a:srgbClr val="002060"/>
              </a:solidFill>
              <a:ea typeface="標楷體" panose="03000509000000000000" pitchFamily="65" charset="-120"/>
            </a:endParaRPr>
          </a:p>
          <a:p>
            <a:pPr lvl="1" eaLnBrk="1" hangingPunct="1">
              <a:buFont typeface="Calibri" panose="020F0502020204030204" pitchFamily="34" charset="0"/>
              <a:buChar char="-"/>
            </a:pPr>
            <a:r>
              <a:rPr lang="zh-TW" altLang="en-US" sz="1600">
                <a:solidFill>
                  <a:srgbClr val="002060"/>
                </a:solidFill>
                <a:ea typeface="標楷體" panose="03000509000000000000" pitchFamily="65" charset="-120"/>
              </a:rPr>
              <a:t>臥床</a:t>
            </a:r>
            <a:endParaRPr lang="en-US" altLang="zh-TW" sz="1600">
              <a:solidFill>
                <a:srgbClr val="002060"/>
              </a:solidFill>
              <a:ea typeface="標楷體" panose="03000509000000000000" pitchFamily="65" charset="-120"/>
            </a:endParaRPr>
          </a:p>
          <a:p>
            <a:pPr lvl="1" eaLnBrk="1" hangingPunct="1">
              <a:buFont typeface="Calibri" panose="020F0502020204030204" pitchFamily="34" charset="0"/>
              <a:buChar char="-"/>
            </a:pPr>
            <a:r>
              <a:rPr lang="zh-TW" altLang="en-US" sz="1600">
                <a:solidFill>
                  <a:srgbClr val="002060"/>
                </a:solidFill>
                <a:ea typeface="標楷體" panose="03000509000000000000" pitchFamily="65" charset="-120"/>
              </a:rPr>
              <a:t>失禁</a:t>
            </a:r>
            <a:endParaRPr lang="en-US" altLang="zh-TW" sz="1600">
              <a:solidFill>
                <a:srgbClr val="002060"/>
              </a:solidFill>
              <a:ea typeface="標楷體" panose="03000509000000000000" pitchFamily="65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sz="1600">
                <a:solidFill>
                  <a:srgbClr val="002060"/>
                </a:solidFill>
                <a:ea typeface="標楷體" panose="03000509000000000000" pitchFamily="65" charset="-120"/>
              </a:rPr>
              <a:t>↑</a:t>
            </a:r>
            <a:r>
              <a:rPr lang="zh-TW" altLang="en-US" sz="1600">
                <a:solidFill>
                  <a:srgbClr val="002060"/>
                </a:solidFill>
                <a:ea typeface="標楷體" panose="03000509000000000000" pitchFamily="65" charset="-120"/>
              </a:rPr>
              <a:t>認知障礙</a:t>
            </a:r>
            <a:endParaRPr lang="en-US" altLang="zh-TW" sz="1600">
              <a:solidFill>
                <a:srgbClr val="002060"/>
              </a:solidFill>
              <a:ea typeface="標楷體" panose="03000509000000000000" pitchFamily="65" charset="-120"/>
            </a:endParaRPr>
          </a:p>
        </p:txBody>
      </p:sp>
      <p:sp>
        <p:nvSpPr>
          <p:cNvPr id="49160" name="文字方塊 26"/>
          <p:cNvSpPr>
            <a:spLocks noChangeArrowheads="1"/>
          </p:cNvSpPr>
          <p:nvPr/>
        </p:nvSpPr>
        <p:spPr bwMode="auto">
          <a:xfrm>
            <a:off x="533400" y="3790950"/>
            <a:ext cx="1443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rgbClr val="385623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照顧服務的</a:t>
            </a:r>
            <a:endParaRPr lang="en-US" altLang="zh-TW" sz="1600" b="1">
              <a:solidFill>
                <a:srgbClr val="385623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eaLnBrk="1" hangingPunct="1"/>
            <a:r>
              <a:rPr lang="zh-TW" altLang="en-US" sz="1600" b="1">
                <a:solidFill>
                  <a:srgbClr val="385623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一般目標</a:t>
            </a:r>
          </a:p>
        </p:txBody>
      </p:sp>
      <p:sp>
        <p:nvSpPr>
          <p:cNvPr id="49161" name="文字方塊 27"/>
          <p:cNvSpPr>
            <a:spLocks noChangeArrowheads="1"/>
          </p:cNvSpPr>
          <p:nvPr/>
        </p:nvSpPr>
        <p:spPr bwMode="auto">
          <a:xfrm>
            <a:off x="2068513" y="3790950"/>
            <a:ext cx="3168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rgbClr val="385623"/>
                </a:solidFill>
                <a:ea typeface="標楷體" panose="03000509000000000000" pitchFamily="65" charset="-120"/>
              </a:rPr>
              <a:t>維持</a:t>
            </a:r>
            <a:r>
              <a:rPr lang="zh-TW" altLang="en-US" sz="1600" b="1" u="sng">
                <a:solidFill>
                  <a:srgbClr val="385623"/>
                </a:solidFill>
                <a:ea typeface="標楷體" panose="03000509000000000000" pitchFamily="65" charset="-120"/>
              </a:rPr>
              <a:t>正常</a:t>
            </a:r>
            <a:r>
              <a:rPr lang="zh-TW" altLang="en-US" sz="1600" b="1">
                <a:solidFill>
                  <a:srgbClr val="385623"/>
                </a:solidFill>
                <a:ea typeface="標楷體" panose="03000509000000000000" pitchFamily="65" charset="-120"/>
              </a:rPr>
              <a:t>活動</a:t>
            </a:r>
            <a:endParaRPr lang="en-US" altLang="zh-TW" sz="1600" b="1">
              <a:solidFill>
                <a:srgbClr val="385623"/>
              </a:solidFill>
              <a:ea typeface="標楷體" panose="03000509000000000000" pitchFamily="65" charset="-120"/>
            </a:endParaRPr>
          </a:p>
        </p:txBody>
      </p:sp>
      <p:sp>
        <p:nvSpPr>
          <p:cNvPr id="49162" name="文字方塊 28"/>
          <p:cNvSpPr>
            <a:spLocks noChangeArrowheads="1"/>
          </p:cNvSpPr>
          <p:nvPr/>
        </p:nvSpPr>
        <p:spPr bwMode="auto">
          <a:xfrm>
            <a:off x="5314950" y="3790950"/>
            <a:ext cx="3228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rgbClr val="385623"/>
                </a:solidFill>
                <a:ea typeface="標楷體" panose="03000509000000000000" pitchFamily="65" charset="-120"/>
              </a:rPr>
              <a:t>提供有</a:t>
            </a:r>
            <a:r>
              <a:rPr lang="zh-TW" altLang="en-US" sz="1600" b="1" u="sng">
                <a:solidFill>
                  <a:srgbClr val="385623"/>
                </a:solidFill>
                <a:ea typeface="標楷體" panose="03000509000000000000" pitchFamily="65" charset="-120"/>
              </a:rPr>
              <a:t>結構性</a:t>
            </a:r>
            <a:r>
              <a:rPr lang="zh-TW" altLang="en-US" sz="1600" b="1">
                <a:solidFill>
                  <a:srgbClr val="385623"/>
                </a:solidFill>
                <a:ea typeface="標楷體" panose="03000509000000000000" pitchFamily="65" charset="-120"/>
              </a:rPr>
              <a:t>的環境</a:t>
            </a:r>
            <a:endParaRPr lang="en-US" altLang="zh-TW" sz="1600" b="1">
              <a:solidFill>
                <a:srgbClr val="385623"/>
              </a:solidFill>
              <a:ea typeface="標楷體" panose="03000509000000000000" pitchFamily="65" charset="-120"/>
            </a:endParaRPr>
          </a:p>
        </p:txBody>
      </p:sp>
      <p:sp>
        <p:nvSpPr>
          <p:cNvPr id="49163" name="文字方塊 29"/>
          <p:cNvSpPr>
            <a:spLocks noChangeArrowheads="1"/>
          </p:cNvSpPr>
          <p:nvPr/>
        </p:nvSpPr>
        <p:spPr bwMode="auto">
          <a:xfrm>
            <a:off x="8558213" y="3819525"/>
            <a:ext cx="3228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rgbClr val="385623"/>
                </a:solidFill>
                <a:ea typeface="標楷體" panose="03000509000000000000" pitchFamily="65" charset="-120"/>
              </a:rPr>
              <a:t>提供</a:t>
            </a:r>
            <a:r>
              <a:rPr lang="zh-TW" altLang="en-US" sz="1600" b="1" u="sng">
                <a:solidFill>
                  <a:srgbClr val="385623"/>
                </a:solidFill>
                <a:ea typeface="標楷體" panose="03000509000000000000" pitchFamily="65" charset="-120"/>
              </a:rPr>
              <a:t>身體</a:t>
            </a:r>
            <a:r>
              <a:rPr lang="zh-TW" altLang="en-US" sz="1600" b="1">
                <a:solidFill>
                  <a:srgbClr val="385623"/>
                </a:solidFill>
                <a:ea typeface="標楷體" panose="03000509000000000000" pitchFamily="65" charset="-120"/>
              </a:rPr>
              <a:t>照顧</a:t>
            </a:r>
            <a:endParaRPr lang="en-US" altLang="zh-TW" sz="1600" b="1">
              <a:solidFill>
                <a:srgbClr val="385623"/>
              </a:solidFill>
              <a:ea typeface="標楷體" panose="03000509000000000000" pitchFamily="65" charset="-120"/>
            </a:endParaRPr>
          </a:p>
        </p:txBody>
      </p:sp>
      <p:sp>
        <p:nvSpPr>
          <p:cNvPr id="49164" name="文字方塊 30"/>
          <p:cNvSpPr>
            <a:spLocks noChangeArrowheads="1"/>
          </p:cNvSpPr>
          <p:nvPr/>
        </p:nvSpPr>
        <p:spPr bwMode="auto">
          <a:xfrm>
            <a:off x="598488" y="4483100"/>
            <a:ext cx="14430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zh-TW" altLang="en-US" sz="16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照顧服務的</a:t>
            </a:r>
            <a:endParaRPr lang="en-US" altLang="zh-TW" sz="160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eaLnBrk="1" hangingPunct="1"/>
            <a:r>
              <a:rPr lang="zh-TW" altLang="en-US" sz="16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特別目標及</a:t>
            </a:r>
            <a:endParaRPr lang="en-US" altLang="zh-TW" sz="160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eaLnBrk="1" hangingPunct="1"/>
            <a:r>
              <a:rPr lang="zh-TW" altLang="en-US" sz="16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項目</a:t>
            </a:r>
            <a:endParaRPr lang="en-US" altLang="zh-TW" sz="160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</p:txBody>
      </p:sp>
      <p:graphicFrame>
        <p:nvGraphicFramePr>
          <p:cNvPr id="45076" name="表格 2"/>
          <p:cNvGraphicFramePr>
            <a:graphicFrameLocks noGrp="1"/>
          </p:cNvGraphicFramePr>
          <p:nvPr/>
        </p:nvGraphicFramePr>
        <p:xfrm>
          <a:off x="1958975" y="4465638"/>
          <a:ext cx="9969500" cy="1925878"/>
        </p:xfrm>
        <a:graphic>
          <a:graphicData uri="http://schemas.openxmlformats.org/drawingml/2006/table">
            <a:tbl>
              <a:tblPr/>
              <a:tblGrid>
                <a:gridCol w="1635125"/>
                <a:gridCol w="1700213"/>
                <a:gridCol w="1570037"/>
                <a:gridCol w="1692275"/>
                <a:gridCol w="1801813"/>
                <a:gridCol w="1570037"/>
              </a:tblGrid>
              <a:tr h="37141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服務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項目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服務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項目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服務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項目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223">
                <a:tc>
                  <a:txBody>
                    <a:bodyPr/>
                    <a:lstStyle>
                      <a:lvl1pPr marL="179388" indent="-179388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 marL="358775" indent="-179388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社區教育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醫療評估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諮商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  <a:p>
                      <a:pPr marL="358775" marR="0" lvl="1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患者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  <a:p>
                      <a:pPr marL="358775" marR="0" lvl="1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家屬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法律建議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9388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繼續教育活動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持續社交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/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/>
                      </a:r>
                      <a:b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</a:b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消遣性活動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記憶訓練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生活功能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/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/>
                      </a:r>
                      <a:b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</a:b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自主訓練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9388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諮商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醫療服務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日照中心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機構照顧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喘息照顧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+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/>
                      </a:r>
                      <a:b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</a:b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照顧者支持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9388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定向訓練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懷舊治療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動機激發療法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確認療法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團體動力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照顧者訓練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9388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長期照顧機構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24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小時居家照顧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+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照顧者支持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法律保護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9388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新細明體" panose="02020500000000000000" pitchFamily="18" charset="-120"/>
                        </a:defRPr>
                      </a:lvl9pPr>
                    </a:lstStyle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感覺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(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官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)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訓練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按摩治療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sym typeface="Calibri" panose="020F0502020204030204" pitchFamily="34" charset="0"/>
                        </a:rPr>
                        <a:t>接觸治療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sym typeface="Calibri" panose="020F050202020403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88" name="投影片編號版面配置區 3"/>
          <p:cNvSpPr>
            <a:spLocks noGrp="1" noChangeArrowheads="1"/>
          </p:cNvSpPr>
          <p:nvPr/>
        </p:nvSpPr>
        <p:spPr bwMode="auto">
          <a:xfrm>
            <a:off x="1958975" y="4465638"/>
            <a:ext cx="996950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3141624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10363200" cy="1143000"/>
          </a:xfrm>
        </p:spPr>
        <p:txBody>
          <a:bodyPr/>
          <a:lstStyle/>
          <a:p>
            <a:r>
              <a:rPr lang="zh-TW" altLang="en-US" dirty="0"/>
              <a:t>非藥物治療的限制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0282" y="1873623"/>
            <a:ext cx="10363200" cy="4114800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TW" altLang="en-US" dirty="0"/>
              <a:t>大部分效果不能持續長久，介入方案必須長期執行</a:t>
            </a:r>
            <a:endParaRPr lang="en-US" altLang="zh-TW" dirty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TW" altLang="en-US" dirty="0"/>
              <a:t>依賴專業人力及推動政策</a:t>
            </a:r>
            <a:endParaRPr lang="en-US" altLang="zh-TW" dirty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TW" altLang="en-US" dirty="0"/>
              <a:t>家屬或病患的動機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FC7AC-3BC9-4152-9DB4-7DB3F76B7B1A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5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CF1A19-85B9-4EE5-B527-3D2F8D8D73CF}" type="slidenum">
              <a:rPr kumimoji="0" lang="en-US" altLang="zh-TW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kumimoji="0" lang="en-US" altLang="zh-TW" sz="1400"/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967039" y="539061"/>
            <a:ext cx="840889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4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結論</a:t>
            </a:r>
            <a:r>
              <a:rPr lang="en-US" altLang="zh-TW" sz="44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-</a:t>
            </a:r>
            <a:r>
              <a:rPr lang="zh-TW" altLang="en-US" sz="44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合適的非藥物治療</a:t>
            </a:r>
            <a:endParaRPr lang="zh-TW" altLang="en-US" sz="4400" b="1" dirty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967039" y="1682061"/>
            <a:ext cx="729842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kumimoji="0" lang="zh-CN" altLang="en-US" dirty="0">
                <a:ea typeface="標楷體" panose="03000509000000000000" pitchFamily="65" charset="-120"/>
              </a:rPr>
              <a:t>提供失智症者適度的刺激與活動機會</a:t>
            </a:r>
            <a:endParaRPr kumimoji="0" lang="zh-TW" altLang="en-US" dirty="0">
              <a:ea typeface="標楷體" panose="03000509000000000000" pitchFamily="65" charset="-120"/>
            </a:endParaRPr>
          </a:p>
          <a:p>
            <a:pPr marL="514350" indent="-514350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kumimoji="0" lang="zh-CN" altLang="en-US" dirty="0">
                <a:ea typeface="標楷體" panose="03000509000000000000" pitchFamily="65" charset="-120"/>
              </a:rPr>
              <a:t>減少問題</a:t>
            </a:r>
            <a:r>
              <a:rPr kumimoji="0" lang="zh-CN" altLang="en-US" dirty="0" smtClean="0">
                <a:ea typeface="標楷體" panose="03000509000000000000" pitchFamily="65" charset="-120"/>
              </a:rPr>
              <a:t>行為</a:t>
            </a:r>
            <a:endParaRPr kumimoji="0" lang="en-US" altLang="zh-CN" dirty="0" smtClean="0">
              <a:ea typeface="標楷體" panose="03000509000000000000" pitchFamily="65" charset="-120"/>
            </a:endParaRPr>
          </a:p>
          <a:p>
            <a:pPr marL="514350" indent="-514350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kumimoji="0" lang="zh-TW" altLang="en-US" dirty="0" smtClean="0">
                <a:ea typeface="標楷體" panose="03000509000000000000" pitchFamily="65" charset="-120"/>
              </a:rPr>
              <a:t>減少</a:t>
            </a:r>
            <a:r>
              <a:rPr kumimoji="0" lang="zh-CN" altLang="en-US" dirty="0" smtClean="0">
                <a:ea typeface="標楷體" panose="03000509000000000000" pitchFamily="65" charset="-120"/>
              </a:rPr>
              <a:t>照顧</a:t>
            </a:r>
            <a:r>
              <a:rPr kumimoji="0" lang="zh-CN" altLang="en-US" dirty="0">
                <a:ea typeface="標楷體" panose="03000509000000000000" pitchFamily="65" charset="-120"/>
              </a:rPr>
              <a:t>者的壓力</a:t>
            </a:r>
            <a:endParaRPr kumimoji="0" lang="zh-TW" altLang="en-US" dirty="0">
              <a:ea typeface="標楷體" panose="03000509000000000000" pitchFamily="65" charset="-120"/>
            </a:endParaRPr>
          </a:p>
          <a:p>
            <a:pPr marL="514350" indent="-514350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zh-CN" altLang="en-US" dirty="0">
                <a:ea typeface="標楷體" panose="03000509000000000000" pitchFamily="65" charset="-120"/>
              </a:rPr>
              <a:t>生活品質提升</a:t>
            </a:r>
            <a:endParaRPr lang="zh-TW" altLang="en-US" dirty="0">
              <a:ea typeface="標楷體" panose="03000509000000000000" pitchFamily="65" charset="-120"/>
            </a:endParaRPr>
          </a:p>
          <a:p>
            <a:pPr marL="514350" indent="-514350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kumimoji="0" lang="zh-CN" altLang="en-US" dirty="0">
                <a:ea typeface="標楷體" panose="03000509000000000000" pitchFamily="65" charset="-120"/>
              </a:rPr>
              <a:t>減緩疾病退化</a:t>
            </a:r>
            <a:endParaRPr kumimoji="0"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194" y="2463921"/>
            <a:ext cx="5300382" cy="362105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237194" y="6123547"/>
            <a:ext cx="418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照片來源：康泰醫療教育基金會失智組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206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42682" y="527050"/>
            <a:ext cx="9751863" cy="863600"/>
          </a:xfrm>
        </p:spPr>
        <p:txBody>
          <a:bodyPr>
            <a:normAutofit/>
          </a:bodyPr>
          <a:lstStyle/>
          <a:p>
            <a:r>
              <a:rPr lang="zh-TW" altLang="en-US" dirty="0"/>
              <a:t>失智症的自然過程</a:t>
            </a:r>
            <a:endParaRPr lang="zh-TW" altLang="en-US" sz="6000" dirty="0"/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215247" y="6370641"/>
            <a:ext cx="8640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Source: Feldman H,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Gracon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S. In: Clinical. Diagnosis and Management of  Alzheimer’s Disease. 1996:230-253</a:t>
            </a:r>
            <a:r>
              <a:rPr lang="en-US" altLang="zh-TW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48132" name="圖片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390650"/>
            <a:ext cx="7561263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FD6189-79A9-43EF-8627-208D712AD4FD}" type="slidenum">
              <a:rPr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691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D98FBA-CF68-4310-BC54-717AAEBD5C79}" type="slidenum">
              <a:rPr lang="en-US" altLang="zh-TW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zh-TW" sz="1400">
              <a:latin typeface="Arial" panose="020B0604020202020204" pitchFamily="34" charset="0"/>
            </a:endParaRPr>
          </a:p>
        </p:txBody>
      </p:sp>
      <p:pic>
        <p:nvPicPr>
          <p:cNvPr id="123907" name="Picture 4" descr="天主醫病圖911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976"/>
            <a:ext cx="12191999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9931" y="57151"/>
            <a:ext cx="3638644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9" name="Rectangle 4"/>
          <p:cNvSpPr txBox="1">
            <a:spLocks noChangeArrowheads="1"/>
          </p:cNvSpPr>
          <p:nvPr/>
        </p:nvSpPr>
        <p:spPr bwMode="auto">
          <a:xfrm>
            <a:off x="4410170" y="231496"/>
            <a:ext cx="504759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4000" b="1" dirty="0">
                <a:solidFill>
                  <a:srgbClr val="0000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感謝聆聽</a:t>
            </a:r>
          </a:p>
        </p:txBody>
      </p:sp>
    </p:spTree>
    <p:extLst>
      <p:ext uri="{BB962C8B-B14F-4D97-AF65-F5344CB8AC3E}">
        <p14:creationId xmlns:p14="http://schemas.microsoft.com/office/powerpoint/2010/main" xmlns="" val="37908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5412" y="459833"/>
            <a:ext cx="8497887" cy="72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/>
              <a:t>失智症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A B C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545" y="1412875"/>
            <a:ext cx="9455543" cy="41148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altLang="zh-TW" u="sng" dirty="0">
                <a:ea typeface="新細明體" panose="02020500000000000000" pitchFamily="18" charset="-120"/>
              </a:rPr>
              <a:t>A</a:t>
            </a:r>
            <a:r>
              <a:rPr lang="en-US" altLang="zh-TW" dirty="0">
                <a:ea typeface="新細明體" panose="02020500000000000000" pitchFamily="18" charset="-120"/>
              </a:rPr>
              <a:t>ctivity of Daily Living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	</a:t>
            </a:r>
            <a:r>
              <a:rPr lang="zh-TW" altLang="en-US" b="1" dirty="0" smtClean="0">
                <a:latin typeface="+mn-ea"/>
              </a:rPr>
              <a:t>日常生活功能</a:t>
            </a:r>
            <a:endParaRPr lang="zh-TW" altLang="en-US" dirty="0">
              <a:latin typeface="+mn-ea"/>
            </a:endParaRPr>
          </a:p>
          <a:p>
            <a:pPr>
              <a:lnSpc>
                <a:spcPct val="160000"/>
              </a:lnSpc>
            </a:pPr>
            <a:r>
              <a:rPr lang="en-US" altLang="zh-TW" u="sng" dirty="0">
                <a:ea typeface="新細明體" panose="02020500000000000000" pitchFamily="18" charset="-120"/>
              </a:rPr>
              <a:t>B</a:t>
            </a:r>
            <a:r>
              <a:rPr lang="en-US" altLang="zh-TW" dirty="0">
                <a:ea typeface="新細明體" panose="02020500000000000000" pitchFamily="18" charset="-120"/>
              </a:rPr>
              <a:t>ehavioral and </a:t>
            </a:r>
            <a:r>
              <a:rPr lang="en-US" altLang="zh-TW" u="sng" dirty="0">
                <a:ea typeface="新細明體" panose="02020500000000000000" pitchFamily="18" charset="-120"/>
              </a:rPr>
              <a:t>P</a:t>
            </a:r>
            <a:r>
              <a:rPr lang="en-US" altLang="zh-TW" dirty="0">
                <a:ea typeface="新細明體" panose="02020500000000000000" pitchFamily="18" charset="-120"/>
              </a:rPr>
              <a:t>sychological  </a:t>
            </a:r>
            <a:r>
              <a:rPr lang="en-US" altLang="zh-TW" u="sng" dirty="0">
                <a:ea typeface="新細明體" panose="02020500000000000000" pitchFamily="18" charset="-120"/>
              </a:rPr>
              <a:t>S</a:t>
            </a:r>
            <a:r>
              <a:rPr lang="en-US" altLang="zh-TW" dirty="0">
                <a:ea typeface="新細明體" panose="02020500000000000000" pitchFamily="18" charset="-120"/>
              </a:rPr>
              <a:t>ymptoms of </a:t>
            </a:r>
            <a:r>
              <a:rPr lang="en-US" altLang="zh-TW" u="sng" dirty="0">
                <a:ea typeface="新細明體" panose="02020500000000000000" pitchFamily="18" charset="-120"/>
              </a:rPr>
              <a:t>D</a:t>
            </a:r>
            <a:r>
              <a:rPr lang="en-US" altLang="zh-TW" dirty="0">
                <a:ea typeface="新細明體" panose="02020500000000000000" pitchFamily="18" charset="-120"/>
              </a:rPr>
              <a:t>ementia (BPSD)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	</a:t>
            </a:r>
            <a:r>
              <a:rPr lang="zh-TW" altLang="en-US" b="1" dirty="0" smtClean="0">
                <a:latin typeface="標楷體" panose="03000509000000000000" pitchFamily="65" charset="-120"/>
              </a:rPr>
              <a:t>精神行為症狀</a:t>
            </a:r>
            <a:endParaRPr lang="zh-TW" altLang="en-US" dirty="0">
              <a:latin typeface="標楷體" panose="03000509000000000000" pitchFamily="65" charset="-120"/>
            </a:endParaRPr>
          </a:p>
          <a:p>
            <a:pPr>
              <a:lnSpc>
                <a:spcPct val="160000"/>
              </a:lnSpc>
            </a:pPr>
            <a:r>
              <a:rPr lang="en-US" altLang="zh-TW" u="sng" dirty="0">
                <a:ea typeface="新細明體" panose="02020500000000000000" pitchFamily="18" charset="-120"/>
              </a:rPr>
              <a:t>C</a:t>
            </a:r>
            <a:r>
              <a:rPr lang="en-US" altLang="zh-TW" dirty="0">
                <a:ea typeface="新細明體" panose="02020500000000000000" pitchFamily="18" charset="-120"/>
              </a:rPr>
              <a:t>ognitive symptoms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	</a:t>
            </a:r>
            <a:r>
              <a:rPr lang="zh-TW" altLang="en-US" b="1" dirty="0" smtClean="0">
                <a:latin typeface="標楷體" panose="03000509000000000000" pitchFamily="65" charset="-120"/>
              </a:rPr>
              <a:t>認知症狀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D806-7CAD-4D85-87F0-D7FCD5BBDB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0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8366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失智程度與 </a:t>
            </a:r>
            <a:r>
              <a:rPr lang="en-US" altLang="zh-TW" dirty="0" smtClean="0"/>
              <a:t>ABC</a:t>
            </a:r>
            <a:r>
              <a:rPr lang="zh-TW" altLang="en-US" dirty="0" smtClean="0"/>
              <a:t> 症狀的關係</a:t>
            </a:r>
          </a:p>
        </p:txBody>
      </p:sp>
      <p:graphicFrame>
        <p:nvGraphicFramePr>
          <p:cNvPr id="169003" name="Group 43"/>
          <p:cNvGraphicFramePr>
            <a:graphicFrameLocks noGrp="1"/>
          </p:cNvGraphicFramePr>
          <p:nvPr>
            <p:ph type="tbl" idx="1"/>
          </p:nvPr>
        </p:nvGraphicFramePr>
        <p:xfrm>
          <a:off x="1919288" y="1989139"/>
          <a:ext cx="7950200" cy="4119561"/>
        </p:xfrm>
        <a:graphic>
          <a:graphicData uri="http://schemas.openxmlformats.org/drawingml/2006/table">
            <a:tbl>
              <a:tblPr/>
              <a:tblGrid>
                <a:gridCol w="2673350"/>
                <a:gridCol w="1758950"/>
                <a:gridCol w="1758950"/>
                <a:gridCol w="1758950"/>
              </a:tblGrid>
              <a:tr h="10287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輕度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CDR 1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中度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CDR 2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重度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CDR 3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02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ADL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日常生活功能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02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BPSD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精神行為症狀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2-3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2-3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02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Cognition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認知症狀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1"/>
          <p:cNvSpPr txBox="1">
            <a:spLocks/>
          </p:cNvSpPr>
          <p:nvPr/>
        </p:nvSpPr>
        <p:spPr>
          <a:xfrm>
            <a:off x="9448800" y="649287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F00C395-4800-4B4C-80C8-C698DA28E227}" type="slidenum">
              <a:rPr lang="zh-TW" altLang="en-US" sz="1600" smtClean="0">
                <a:solidFill>
                  <a:prstClr val="black">
                    <a:tint val="75000"/>
                  </a:prstClr>
                </a:solidFill>
              </a:rPr>
              <a:pPr algn="r"/>
              <a:t>6</a:t>
            </a:fld>
            <a:endParaRPr lang="zh-TW" altLang="en-US" sz="1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300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+mj-lt"/>
                <a:cs typeface="Calibri" panose="020F0502020204030204" pitchFamily="34" charset="0"/>
              </a:rPr>
              <a:t>失智症治療</a:t>
            </a: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63739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FC7AC-3BC9-4152-9DB4-7DB3F76B7B1A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2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7254" y="159205"/>
            <a:ext cx="10515600" cy="1325563"/>
          </a:xfrm>
        </p:spPr>
        <p:txBody>
          <a:bodyPr/>
          <a:lstStyle/>
          <a:p>
            <a:r>
              <a:rPr lang="zh-TW" altLang="en-US" b="1" dirty="0"/>
              <a:t>藥物治療的限制原因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484768"/>
            <a:ext cx="10892118" cy="43826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失智症的成因眾多，不同原因治療很不一樣</a:t>
            </a:r>
            <a:endParaRPr lang="en-US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失智症的影響涵蓋面很廣</a:t>
            </a:r>
            <a:endParaRPr lang="en-US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514350">
              <a:lnSpc>
                <a:spcPct val="150000"/>
              </a:lnSpc>
              <a:buFont typeface="+mj-lt"/>
              <a:buAutoNum type="alphaLcParenR"/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認知能力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(Cognition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只有少數的症狀改善藥物</a:t>
            </a:r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514350">
              <a:lnSpc>
                <a:spcPct val="150000"/>
              </a:lnSpc>
              <a:buFont typeface="+mj-lt"/>
              <a:buAutoNum type="alphaLcParenR"/>
            </a:pP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精神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行為症狀</a:t>
            </a: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(Behavioral and Psychological Symptoms of Dementia, BPSD</a:t>
            </a:r>
            <a:r>
              <a:rPr lang="en-US" altLang="zh-TW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altLang="zh-TW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dirty="0" smtClean="0"/>
              <a:t>能使用的藥物療效有限 </a:t>
            </a:r>
            <a:r>
              <a:rPr lang="en-US" altLang="zh-TW" dirty="0" smtClean="0"/>
              <a:t>(Atypical antipsychotics)</a:t>
            </a:r>
            <a:r>
              <a:rPr lang="zh-TW" altLang="en-US" dirty="0" smtClean="0"/>
              <a:t>，也有潛在副作用</a:t>
            </a:r>
            <a:endParaRPr lang="en-US" altLang="zh-TW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514350">
              <a:lnSpc>
                <a:spcPct val="150000"/>
              </a:lnSpc>
              <a:buFont typeface="+mj-lt"/>
              <a:buAutoNum type="alphaLcParenR"/>
            </a:pP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日常生活功能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(Activities of Daily Living, ADL)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，三者相互影響但治療也有許多分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岐</a:t>
            </a:r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FC7AC-3BC9-4152-9DB4-7DB3F76B7B1A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2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14400" y="1173025"/>
            <a:ext cx="10363200" cy="1143000"/>
          </a:xfrm>
        </p:spPr>
        <p:txBody>
          <a:bodyPr>
            <a:normAutofit fontScale="90000"/>
          </a:bodyPr>
          <a:lstStyle/>
          <a:p>
            <a:r>
              <a:rPr lang="zh-TW" altLang="en-US" sz="4800" b="1" dirty="0"/>
              <a:t>失智症專屬用藥的理論</a:t>
            </a:r>
            <a:br>
              <a:rPr lang="zh-TW" altLang="en-US" sz="4800" b="1" dirty="0"/>
            </a:br>
            <a:endParaRPr lang="zh-TW" altLang="en-US" sz="4800" b="1" dirty="0"/>
          </a:p>
        </p:txBody>
      </p:sp>
      <p:sp>
        <p:nvSpPr>
          <p:cNvPr id="4" name="矩形 3"/>
          <p:cNvSpPr/>
          <p:nvPr/>
        </p:nvSpPr>
        <p:spPr>
          <a:xfrm>
            <a:off x="43321" y="64886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Source: Kennedy GJ</a:t>
            </a:r>
            <a:r>
              <a:rPr lang="en-US" altLang="zh-TW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Primary Psychiatry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Vol 14, No 11.2007.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FC7AC-3BC9-4152-9DB4-7DB3F76B7B1A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zh-TW">
              <a:solidFill>
                <a:prstClr val="black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9825" y="1868021"/>
            <a:ext cx="9782175" cy="43053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585701" y="4563301"/>
            <a:ext cx="3739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症狀改善的藥物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427362" y="3025854"/>
            <a:ext cx="3494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改變疾病的藥物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39825" y="2405938"/>
            <a:ext cx="615553" cy="20260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/>
              <a:t>功能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4660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+標楷體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1437</TotalTime>
  <Words>1917</Words>
  <Application>Microsoft Office PowerPoint</Application>
  <PresentationFormat>自訂</PresentationFormat>
  <Paragraphs>382</Paragraphs>
  <Slides>40</Slides>
  <Notes>9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40</vt:i4>
      </vt:variant>
    </vt:vector>
  </HeadingPairs>
  <TitlesOfParts>
    <vt:vector size="41" baseType="lpstr">
      <vt:lpstr>1_Office 佈景主題</vt:lpstr>
      <vt:lpstr>失智症的非藥物治療： (Nonpharmacological Management of Dementia) 證據在哪裡？ (Where is the Evidence?)</vt:lpstr>
      <vt:lpstr>分享大綱</vt:lpstr>
      <vt:lpstr>分享大綱</vt:lpstr>
      <vt:lpstr>失智症的自然過程</vt:lpstr>
      <vt:lpstr>失智症的 A B C</vt:lpstr>
      <vt:lpstr>失智程度與 ABC 症狀的關係</vt:lpstr>
      <vt:lpstr>失智症治療</vt:lpstr>
      <vt:lpstr>藥物治療的限制原因</vt:lpstr>
      <vt:lpstr>失智症專屬用藥的理論 </vt:lpstr>
      <vt:lpstr> 症狀改善的藥物 (Symptomatic treatment) 1.膽鹼酯酶抑制劑 a. (acetylcholine[ACh]) 釋放至突觸間隙中的乙醯膽鹼 延後其分解作用，藉此增強膽鹼 神經傳導作用  b. 改善認知功能、行為及生活品質 </vt:lpstr>
      <vt:lpstr>藥物對阿茲海默型失智症的療效</vt:lpstr>
      <vt:lpstr>Effect Size of cholinesterase inhibition in Alzheimer‘s disease. (膽鹼酯酶抑制劑的療效)</vt:lpstr>
      <vt:lpstr>Effectiveness of Atypical Antipsychotic Drugs in Patients with Alzheimer’s Disease</vt:lpstr>
      <vt:lpstr>隱藏的受害者</vt:lpstr>
      <vt:lpstr>失智症的影響(1)</vt:lpstr>
      <vt:lpstr>失智症的影響(2)</vt:lpstr>
      <vt:lpstr>照顧者負荷（Burden） </vt:lpstr>
      <vt:lpstr>失智症的醫療照護原則 </vt:lpstr>
      <vt:lpstr>分享大綱</vt:lpstr>
      <vt:lpstr>對認知功能的非藥物治療</vt:lpstr>
      <vt:lpstr>Summary of key RCTs of cognitive training, brain training games, and cognitive rehabilitation  in people with AD </vt:lpstr>
      <vt:lpstr>分享大綱</vt:lpstr>
      <vt:lpstr>造成失智症BPSD相關因素</vt:lpstr>
      <vt:lpstr>BPSD可改變的因素</vt:lpstr>
      <vt:lpstr>失智症精神行為症狀的非藥物治療</vt:lpstr>
      <vt:lpstr>Efﬁcacy of Interventions for BPSD</vt:lpstr>
      <vt:lpstr>Efﬁcacy of Interventions for Caregiver Outcomes Related to BPSD</vt:lpstr>
      <vt:lpstr>家屬照顧訓練課程基本策略</vt:lpstr>
      <vt:lpstr>課程執行建議</vt:lpstr>
      <vt:lpstr>對「精神行為症狀」(BPSD)的非藥物治療</vt:lpstr>
      <vt:lpstr>分享大綱</vt:lpstr>
      <vt:lpstr>家屬照顧訓練(康泰經驗)-I </vt:lpstr>
      <vt:lpstr>家屬照顧訓練(康泰經驗)-II</vt:lpstr>
      <vt:lpstr>家屬照顧訓練(康泰經驗)-III</vt:lpstr>
      <vt:lpstr>失智症患者非藥物治療</vt:lpstr>
      <vt:lpstr>瑞齡學堂(以新北市為例)</vt:lpstr>
      <vt:lpstr>失智症症患者及家庭及機構照顧</vt:lpstr>
      <vt:lpstr>非藥物治療的限制</vt:lpstr>
      <vt:lpstr>投影片 39</vt:lpstr>
      <vt:lpstr>投影片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失智症的非藥物治療： (Nonpharmacological Management of Dementia) 證據在哪裡？ (Where is the Evidence?)</dc:title>
  <dc:creator>Yen-Ying Liu</dc:creator>
  <cp:lastModifiedBy>NBDEM01</cp:lastModifiedBy>
  <cp:revision>144</cp:revision>
  <cp:lastPrinted>2017-02-28T14:45:47Z</cp:lastPrinted>
  <dcterms:created xsi:type="dcterms:W3CDTF">2017-02-27T09:17:58Z</dcterms:created>
  <dcterms:modified xsi:type="dcterms:W3CDTF">2017-04-07T00:12:55Z</dcterms:modified>
</cp:coreProperties>
</file>