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0" r:id="rId1"/>
  </p:sldMasterIdLst>
  <p:sldIdLst>
    <p:sldId id="256" r:id="rId2"/>
    <p:sldId id="257" r:id="rId3"/>
    <p:sldId id="273" r:id="rId4"/>
    <p:sldId id="279" r:id="rId5"/>
    <p:sldId id="265" r:id="rId6"/>
    <p:sldId id="280" r:id="rId7"/>
    <p:sldId id="281" r:id="rId8"/>
    <p:sldId id="282" r:id="rId9"/>
    <p:sldId id="261" r:id="rId10"/>
    <p:sldId id="284" r:id="rId11"/>
    <p:sldId id="285" r:id="rId12"/>
    <p:sldId id="286" r:id="rId13"/>
    <p:sldId id="262" r:id="rId14"/>
    <p:sldId id="263" r:id="rId15"/>
    <p:sldId id="287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>
        <p:scale>
          <a:sx n="50" d="100"/>
          <a:sy n="50" d="100"/>
        </p:scale>
        <p:origin x="-566" y="-91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按一下以編輯母片子標題樣式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9/3/2020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23023406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9/3/2020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5797770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9/3/2020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36986041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9/3/2020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18686328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9/3/2020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8956790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9/3/2020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22985074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9/3/2020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31685657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9/3/2020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20947553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9/3/2020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158333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9/3/2020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30352020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smtClean="0"/>
              <a:pPr/>
              <a:t>9/3/2020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19936009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9/3/2020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5103398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www.pathsforall.org.uk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="" xmlns:a16="http://schemas.microsoft.com/office/drawing/2014/main" id="{1F64A822-280B-41EC-AA07-EF5B88504B1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56390" y="1122805"/>
            <a:ext cx="7937708" cy="2870200"/>
          </a:xfrm>
        </p:spPr>
        <p:txBody>
          <a:bodyPr>
            <a:noAutofit/>
          </a:bodyPr>
          <a:lstStyle/>
          <a:p>
            <a:r>
              <a:rPr lang="en-US" altLang="zh-TW" sz="3200" dirty="0" smtClean="0"/>
              <a:t>Dementia Friendly Walking Project: Evaluation Report</a:t>
            </a:r>
            <a:br>
              <a:rPr lang="en-US" altLang="zh-TW" sz="3200" dirty="0" smtClean="0"/>
            </a:br>
            <a:r>
              <a:rPr lang="zh-TW" altLang="en-US" sz="3200" dirty="0" smtClean="0">
                <a:latin typeface="標楷體" pitchFamily="65" charset="-120"/>
                <a:ea typeface="標楷體" pitchFamily="65" charset="-120"/>
              </a:rPr>
              <a:t>失智友善健走計畫：評核</a:t>
            </a:r>
            <a:r>
              <a:rPr lang="zh-TW" altLang="en-US" sz="3200" dirty="0" smtClean="0">
                <a:latin typeface="標楷體" pitchFamily="65" charset="-120"/>
                <a:ea typeface="標楷體" pitchFamily="65" charset="-120"/>
              </a:rPr>
              <a:t>報告</a:t>
            </a:r>
            <a:endParaRPr lang="zh-TW" altLang="zh-TW" sz="32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5396461" y="4672627"/>
            <a:ext cx="629586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dirty="0" smtClean="0"/>
              <a:t>Gibson, G., Robertson, J., &amp; </a:t>
            </a:r>
            <a:r>
              <a:rPr lang="en-US" altLang="zh-TW" dirty="0" err="1" smtClean="0"/>
              <a:t>Pemble</a:t>
            </a:r>
            <a:r>
              <a:rPr lang="en-US" altLang="zh-TW" dirty="0" smtClean="0"/>
              <a:t>, C. (2017). Dementia Friendly Walking Project: Evaluation Report. </a:t>
            </a:r>
            <a:endParaRPr lang="zh-TW" altLang="en-US" dirty="0"/>
          </a:p>
        </p:txBody>
      </p:sp>
      <p:pic>
        <p:nvPicPr>
          <p:cNvPr id="11266" name="Picture 2" descr="Paths for All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694450" y="224852"/>
            <a:ext cx="3067441" cy="230848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1851856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zh-TW" sz="4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活動建議</a:t>
            </a:r>
            <a:endParaRPr lang="zh-TW" altLang="en-US" sz="4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451579" y="2015732"/>
            <a:ext cx="9603275" cy="3744988"/>
          </a:xfrm>
        </p:spPr>
        <p:txBody>
          <a:bodyPr>
            <a:normAutofit/>
          </a:bodyPr>
          <a:lstStyle/>
          <a:p>
            <a:pPr lvl="0">
              <a:buNone/>
            </a:pPr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一、</a:t>
            </a:r>
            <a:r>
              <a:rPr lang="zh-TW" altLang="zh-TW" sz="2400" dirty="0" smtClean="0">
                <a:latin typeface="標楷體" pitchFamily="65" charset="-120"/>
                <a:ea typeface="標楷體" pitchFamily="65" charset="-120"/>
              </a:rPr>
              <a:t>關於</a:t>
            </a:r>
            <a:r>
              <a:rPr lang="zh-TW" altLang="zh-TW" sz="2400" dirty="0" smtClean="0">
                <a:latin typeface="標楷體" pitchFamily="65" charset="-120"/>
                <a:ea typeface="標楷體" pitchFamily="65" charset="-120"/>
              </a:rPr>
              <a:t>領隊：</a:t>
            </a:r>
            <a:r>
              <a:rPr lang="en-US" altLang="zh-TW" sz="2400" dirty="0" smtClean="0">
                <a:latin typeface="標楷體" pitchFamily="65" charset="-120"/>
                <a:ea typeface="標楷體" pitchFamily="65" charset="-120"/>
              </a:rPr>
              <a:t>WALK LEADERS</a:t>
            </a:r>
            <a:endParaRPr lang="zh-TW" altLang="zh-TW" sz="2400" dirty="0" smtClean="0">
              <a:latin typeface="標楷體" pitchFamily="65" charset="-120"/>
              <a:ea typeface="標楷體" pitchFamily="65" charset="-120"/>
            </a:endParaRPr>
          </a:p>
          <a:p>
            <a:pPr lvl="0"/>
            <a:r>
              <a:rPr lang="zh-TW" altLang="zh-TW" sz="2400" dirty="0" smtClean="0">
                <a:latin typeface="標楷體" pitchFamily="65" charset="-120"/>
                <a:ea typeface="標楷體" pitchFamily="65" charset="-120"/>
              </a:rPr>
              <a:t>需經過健康和安全主題的教育</a:t>
            </a:r>
            <a:r>
              <a:rPr lang="zh-TW" altLang="zh-TW" sz="2400" dirty="0" smtClean="0">
                <a:latin typeface="標楷體" pitchFamily="65" charset="-120"/>
                <a:ea typeface="標楷體" pitchFamily="65" charset="-120"/>
              </a:rPr>
              <a:t>訓練</a:t>
            </a:r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：</a:t>
            </a:r>
            <a:r>
              <a:rPr lang="zh-TW" altLang="zh-TW" sz="2400" dirty="0" smtClean="0">
                <a:latin typeface="標楷體" pitchFamily="65" charset="-120"/>
                <a:ea typeface="標楷體" pitchFamily="65" charset="-120"/>
              </a:rPr>
              <a:t>良好</a:t>
            </a:r>
            <a:r>
              <a:rPr lang="zh-TW" altLang="zh-TW" sz="2400" dirty="0" smtClean="0">
                <a:latin typeface="標楷體" pitchFamily="65" charset="-120"/>
                <a:ea typeface="標楷體" pitchFamily="65" charset="-120"/>
              </a:rPr>
              <a:t>的社交技巧以利促進失智者與其他參與者的互動，並適時給予支持</a:t>
            </a:r>
          </a:p>
          <a:p>
            <a:pPr lvl="0"/>
            <a:r>
              <a:rPr lang="zh-TW" altLang="zh-TW" sz="2400" dirty="0" smtClean="0">
                <a:latin typeface="標楷體" pitchFamily="65" charset="-120"/>
                <a:ea typeface="標楷體" pitchFamily="65" charset="-120"/>
              </a:rPr>
              <a:t>確保活動的資金穩定，能夠支付固定的活動領隊和溝通協調人員</a:t>
            </a:r>
            <a:r>
              <a:rPr lang="zh-TW" altLang="zh-TW" sz="2400" dirty="0" smtClean="0">
                <a:latin typeface="標楷體" pitchFamily="65" charset="-120"/>
                <a:ea typeface="標楷體" pitchFamily="65" charset="-120"/>
              </a:rPr>
              <a:t>，讓</a:t>
            </a:r>
            <a:r>
              <a:rPr lang="zh-TW" altLang="zh-TW" sz="2400" dirty="0" smtClean="0">
                <a:latin typeface="標楷體" pitchFamily="65" charset="-120"/>
                <a:ea typeface="標楷體" pitchFamily="65" charset="-120"/>
              </a:rPr>
              <a:t>活動永續</a:t>
            </a:r>
            <a:r>
              <a:rPr lang="zh-TW" altLang="zh-TW" sz="2400" dirty="0" smtClean="0">
                <a:latin typeface="標楷體" pitchFamily="65" charset="-120"/>
                <a:ea typeface="標楷體" pitchFamily="65" charset="-120"/>
              </a:rPr>
              <a:t>進行</a:t>
            </a:r>
            <a:endParaRPr lang="zh-TW" altLang="zh-TW" sz="2400" dirty="0" smtClean="0">
              <a:latin typeface="標楷體" pitchFamily="65" charset="-120"/>
              <a:ea typeface="標楷體" pitchFamily="65" charset="-120"/>
            </a:endParaRPr>
          </a:p>
          <a:p>
            <a:pPr lvl="0"/>
            <a:r>
              <a:rPr lang="zh-TW" altLang="zh-TW" sz="2400" dirty="0" smtClean="0">
                <a:latin typeface="標楷體" pitchFamily="65" charset="-120"/>
                <a:ea typeface="標楷體" pitchFamily="65" charset="-120"/>
              </a:rPr>
              <a:t>提供領隊適當的協助，如與當地單位合作、交通接送的服務和活動的流程</a:t>
            </a:r>
            <a:r>
              <a:rPr lang="zh-TW" altLang="zh-TW" sz="2400" dirty="0" smtClean="0">
                <a:latin typeface="標楷體" pitchFamily="65" charset="-120"/>
                <a:ea typeface="標楷體" pitchFamily="65" charset="-120"/>
              </a:rPr>
              <a:t>細節</a:t>
            </a:r>
            <a:endParaRPr lang="en-US" altLang="zh-TW" sz="2400" dirty="0" smtClean="0">
              <a:latin typeface="標楷體" pitchFamily="65" charset="-120"/>
              <a:ea typeface="標楷體" pitchFamily="65" charset="-120"/>
            </a:endParaRPr>
          </a:p>
          <a:p>
            <a:pPr>
              <a:buNone/>
            </a:pPr>
            <a:endParaRPr lang="zh-TW" alt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zh-TW" sz="4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活動建議</a:t>
            </a:r>
            <a:endParaRPr lang="zh-TW" altLang="en-US" sz="4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451579" y="2015732"/>
            <a:ext cx="9603275" cy="415646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二</a:t>
            </a:r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、健行活動內容：</a:t>
            </a:r>
            <a:r>
              <a:rPr lang="en-US" altLang="zh-TW" sz="2400" dirty="0" smtClean="0">
                <a:latin typeface="標楷體" pitchFamily="65" charset="-120"/>
                <a:ea typeface="標楷體" pitchFamily="65" charset="-120"/>
              </a:rPr>
              <a:t>CONTENT OF WALKS</a:t>
            </a:r>
          </a:p>
          <a:p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可選擇不同的環境</a:t>
            </a:r>
            <a:r>
              <a:rPr lang="en-US" altLang="zh-TW" sz="2400" dirty="0" smtClean="0"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城市、郊區</a:t>
            </a:r>
            <a:r>
              <a:rPr lang="en-US" altLang="zh-TW" sz="2400" dirty="0" smtClean="0">
                <a:latin typeface="標楷體" pitchFamily="65" charset="-120"/>
                <a:ea typeface="標楷體" pitchFamily="65" charset="-120"/>
              </a:rPr>
              <a:t>)</a:t>
            </a:r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，提供不同的多感官</a:t>
            </a:r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經驗</a:t>
            </a:r>
            <a:endParaRPr lang="zh-TW" altLang="en-US" sz="2400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若有參與者想要更有挑戰的健行路徑，最好可提供不同選擇</a:t>
            </a:r>
          </a:p>
          <a:p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參照參與者的</a:t>
            </a:r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反應做調整，</a:t>
            </a:r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需以「人人皆可參與」的原則</a:t>
            </a:r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來設計活動</a:t>
            </a:r>
            <a:endParaRPr lang="zh-TW" altLang="en-US" sz="2400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可提供照顧</a:t>
            </a:r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者與失</a:t>
            </a:r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智者分開進行活動的機會，讓照顧者有自己的喘息時間，但活動中可能需要領隊和更多志工的協助</a:t>
            </a:r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。</a:t>
            </a:r>
            <a:endParaRPr lang="zh-TW" altLang="zh-TW" sz="2400" dirty="0" smtClean="0">
              <a:latin typeface="標楷體" pitchFamily="65" charset="-120"/>
              <a:ea typeface="標楷體" pitchFamily="65" charset="-120"/>
            </a:endParaRPr>
          </a:p>
          <a:p>
            <a:endParaRPr lang="zh-TW" alt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zh-TW" sz="4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活動建議</a:t>
            </a:r>
            <a:endParaRPr lang="zh-TW" altLang="en-US" sz="4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451579" y="2015732"/>
            <a:ext cx="9603275" cy="4156468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三、招募</a:t>
            </a:r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參與者：</a:t>
            </a:r>
            <a:r>
              <a:rPr lang="en-US" altLang="zh-TW" sz="2400" dirty="0" smtClean="0">
                <a:latin typeface="標楷體" pitchFamily="65" charset="-120"/>
                <a:ea typeface="標楷體" pitchFamily="65" charset="-120"/>
              </a:rPr>
              <a:t>RECRUITMENT</a:t>
            </a:r>
          </a:p>
          <a:p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可考慮與其他服務</a:t>
            </a:r>
            <a:r>
              <a:rPr lang="en-US" altLang="zh-TW" sz="2400" dirty="0" smtClean="0"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例如記憶門診</a:t>
            </a:r>
            <a:r>
              <a:rPr lang="en-US" altLang="zh-TW" sz="2400" dirty="0" smtClean="0">
                <a:latin typeface="標楷體" pitchFamily="65" charset="-120"/>
                <a:ea typeface="標楷體" pitchFamily="65" charset="-120"/>
              </a:rPr>
              <a:t>)</a:t>
            </a:r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連結，增加失智者的轉介來源</a:t>
            </a:r>
          </a:p>
          <a:p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可考慮多種不同的招募管道</a:t>
            </a:r>
          </a:p>
          <a:p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可考慮如何提供支持和協助，以提升低自信參與者的動機</a:t>
            </a:r>
          </a:p>
          <a:p>
            <a:pPr>
              <a:buNone/>
            </a:pPr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四、失</a:t>
            </a:r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智友善：</a:t>
            </a:r>
            <a:r>
              <a:rPr lang="en-US" altLang="zh-TW" sz="2400" dirty="0" smtClean="0">
                <a:latin typeface="標楷體" pitchFamily="65" charset="-120"/>
                <a:ea typeface="標楷體" pitchFamily="65" charset="-120"/>
              </a:rPr>
              <a:t>DEMENTIA FRIENDLINESS</a:t>
            </a:r>
          </a:p>
          <a:p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由於失智友善的概念，此類活動應該被擴大至人人都可以參與</a:t>
            </a:r>
          </a:p>
          <a:p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建議</a:t>
            </a:r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失智者可盡量與其他健行者一同進行活動</a:t>
            </a:r>
          </a:p>
          <a:p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為確保每人都可以參與，活動的難度應該有難有易</a:t>
            </a:r>
            <a:endParaRPr lang="zh-TW" alt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="" xmlns:a16="http://schemas.microsoft.com/office/drawing/2014/main" id="{6FA2A967-F734-4D20-B334-E4A1A0C33F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zh-TW" altLang="zh-TW" sz="4800" dirty="0">
                <a:latin typeface="標楷體" panose="03000509000000000000" pitchFamily="65" charset="-120"/>
                <a:ea typeface="標楷體" panose="03000509000000000000" pitchFamily="65" charset="-120"/>
              </a:rPr>
              <a:t>挑選原因</a:t>
            </a:r>
            <a:endParaRPr lang="zh-TW" altLang="en-US" sz="4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>
            <a:extLst>
              <a:ext uri="{FF2B5EF4-FFF2-40B4-BE49-F238E27FC236}">
                <a16:creationId xmlns="" xmlns:a16="http://schemas.microsoft.com/office/drawing/2014/main" id="{BB6DDDCE-2041-4DCF-A327-8E9AFD13E8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在蘇格蘭約有</a:t>
            </a:r>
            <a:r>
              <a:rPr lang="en-US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100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個健行團體，而其中包含</a:t>
            </a:r>
            <a:r>
              <a:rPr lang="en-US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23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個失智友善健行團體。此評估報告中，討論及分析失智者及照顧者的經驗和觀點</a:t>
            </a:r>
            <a:r>
              <a:rPr lang="en-US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樂於走出戶外、與人互動</a:t>
            </a:r>
            <a:r>
              <a:rPr lang="en-US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、團體活動的可再改善之處、以及對參與者的效益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endParaRPr lang="zh-TW" altLang="en-US" sz="24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67356696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="" xmlns:a16="http://schemas.microsoft.com/office/drawing/2014/main" id="{CB72F99E-6F9D-48B6-8C80-C4E33B74B1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t">
            <a:normAutofit fontScale="90000"/>
          </a:bodyPr>
          <a:lstStyle/>
          <a:p>
            <a:r>
              <a:rPr lang="zh-TW" altLang="zh-TW" sz="4800" dirty="0">
                <a:latin typeface="標楷體" panose="03000509000000000000" pitchFamily="65" charset="-120"/>
                <a:ea typeface="標楷體" panose="03000509000000000000" pitchFamily="65" charset="-120"/>
              </a:rPr>
              <a:t>文獻貢獻</a:t>
            </a:r>
            <a:br>
              <a:rPr lang="zh-TW" altLang="zh-TW" sz="4800" dirty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endParaRPr lang="zh-TW" altLang="en-US" sz="4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>
            <a:extLst>
              <a:ext uri="{FF2B5EF4-FFF2-40B4-BE49-F238E27FC236}">
                <a16:creationId xmlns="" xmlns:a16="http://schemas.microsoft.com/office/drawing/2014/main" id="{59F6E1A5-EF6E-4937-9D8B-985A7D3663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3"/>
            <a:ext cx="9597421" cy="2988514"/>
          </a:xfrm>
        </p:spPr>
        <p:txBody>
          <a:bodyPr>
            <a:normAutofit/>
          </a:bodyPr>
          <a:lstStyle/>
          <a:p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此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報告藉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由參與者的經驗和研究者的觀察，進一步分析健行活動的設計，並針對活動設計、領隊、失智友善等方面給予建議；期待此報告有助於專業人員、照顧者未來活動規劃及執行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endParaRPr lang="en-US" altLang="zh-TW" sz="22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08301530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="" xmlns:a16="http://schemas.microsoft.com/office/drawing/2014/main" id="{CB72F99E-6F9D-48B6-8C80-C4E33B74B1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zh-TW" altLang="en-US" sz="4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延伸參考資料</a:t>
            </a:r>
            <a:endParaRPr lang="zh-TW" altLang="en-US" sz="4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>
            <a:extLst>
              <a:ext uri="{FF2B5EF4-FFF2-40B4-BE49-F238E27FC236}">
                <a16:creationId xmlns="" xmlns:a16="http://schemas.microsoft.com/office/drawing/2014/main" id="{59F6E1A5-EF6E-4937-9D8B-985A7D3663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3"/>
            <a:ext cx="9597421" cy="2988514"/>
          </a:xfrm>
        </p:spPr>
        <p:txBody>
          <a:bodyPr>
            <a:normAutofit/>
          </a:bodyPr>
          <a:lstStyle/>
          <a:p>
            <a:r>
              <a:rPr lang="en-US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  <a:hlinkClick r:id="rId2"/>
              </a:rPr>
              <a:t>https://www.pathsforall.org.uk</a:t>
            </a:r>
            <a:r>
              <a:rPr lang="en-US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  <a:hlinkClick r:id="rId2"/>
              </a:rPr>
              <a:t>/</a:t>
            </a:r>
            <a:endParaRPr lang="en-US" altLang="zh-TW" sz="24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en-US" altLang="zh-TW" sz="22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pic>
        <p:nvPicPr>
          <p:cNvPr id="24580" name="Picture 4" descr="Humans of the Walk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139791" y="907415"/>
            <a:ext cx="3853328" cy="4594225"/>
          </a:xfrm>
          <a:prstGeom prst="rect">
            <a:avLst/>
          </a:prstGeom>
          <a:solidFill>
            <a:srgbClr val="000000">
              <a:shade val="95000"/>
            </a:srgbClr>
          </a:solidFill>
          <a:ln w="444500" cap="sq">
            <a:solidFill>
              <a:srgbClr val="000000"/>
            </a:solidFill>
            <a:miter lim="800000"/>
          </a:ln>
          <a:effectLst>
            <a:outerShdw blurRad="254000" dist="190500" dir="2700000" sy="90000" algn="bl" rotWithShape="0">
              <a:srgbClr val="000000">
                <a:alpha val="40000"/>
              </a:srgbClr>
            </a:outerShdw>
          </a:effectLst>
        </p:spPr>
      </p:pic>
    </p:spTree>
    <p:extLst>
      <p:ext uri="{BB962C8B-B14F-4D97-AF65-F5344CB8AC3E}">
        <p14:creationId xmlns="" xmlns:p14="http://schemas.microsoft.com/office/powerpoint/2010/main" val="20830153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="" xmlns:a16="http://schemas.microsoft.com/office/drawing/2014/main" id="{F99E1206-88B5-4599-8EBB-8A5EEA30D5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4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概述</a:t>
            </a:r>
            <a:endParaRPr lang="zh-TW" altLang="en-US" sz="4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>
            <a:extLst>
              <a:ext uri="{FF2B5EF4-FFF2-40B4-BE49-F238E27FC236}">
                <a16:creationId xmlns="" xmlns:a16="http://schemas.microsoft.com/office/drawing/2014/main" id="{A8AB8A1B-012A-438F-8E15-200FA253A4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2"/>
            <a:ext cx="9603275" cy="3741601"/>
          </a:xfrm>
        </p:spPr>
        <p:txBody>
          <a:bodyPr>
            <a:normAutofit fontScale="77500" lnSpcReduction="20000"/>
          </a:bodyPr>
          <a:lstStyle/>
          <a:p>
            <a:pPr lvl="0">
              <a:buNone/>
            </a:pPr>
            <a:r>
              <a:rPr lang="zh-TW" altLang="en-US" sz="3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本文探討：</a:t>
            </a:r>
            <a:endParaRPr lang="en-US" altLang="zh-TW" sz="34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0"/>
            <a:r>
              <a:rPr lang="zh-TW" altLang="en-US" sz="3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全民</a:t>
            </a:r>
            <a:r>
              <a:rPr lang="zh-TW" altLang="en-US" sz="3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健走</a:t>
            </a:r>
            <a:r>
              <a:rPr lang="en-US" altLang="zh-TW" sz="3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(Paths for All)</a:t>
            </a:r>
            <a:r>
              <a:rPr lang="zh-TW" altLang="en-US" sz="3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活動中，參加失智友善健走的經驗</a:t>
            </a:r>
          </a:p>
          <a:p>
            <a:pPr lvl="0"/>
            <a:r>
              <a:rPr lang="zh-TW" altLang="en-US" sz="3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健</a:t>
            </a:r>
            <a:r>
              <a:rPr lang="zh-TW" altLang="en-US" sz="3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走適合的環境和風景</a:t>
            </a:r>
          </a:p>
          <a:p>
            <a:pPr lvl="0"/>
            <a:r>
              <a:rPr lang="zh-TW" altLang="en-US" sz="3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參與者</a:t>
            </a:r>
            <a:r>
              <a:rPr lang="zh-TW" altLang="en-US" sz="3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之間的社交互動</a:t>
            </a:r>
          </a:p>
          <a:p>
            <a:pPr lvl="0"/>
            <a:r>
              <a:rPr lang="zh-TW" altLang="en-US" sz="3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從失智者的角度來發掘參與健走活動的好處、誘因和困難</a:t>
            </a:r>
          </a:p>
          <a:p>
            <a:pPr lvl="0"/>
            <a:r>
              <a:rPr lang="zh-TW" altLang="en-US" sz="3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提供未來設計失智友善健走活動時的</a:t>
            </a:r>
            <a:r>
              <a:rPr lang="zh-TW" altLang="en-US" sz="3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建議</a:t>
            </a:r>
          </a:p>
        </p:txBody>
      </p:sp>
    </p:spTree>
    <p:extLst>
      <p:ext uri="{BB962C8B-B14F-4D97-AF65-F5344CB8AC3E}">
        <p14:creationId xmlns="" xmlns:p14="http://schemas.microsoft.com/office/powerpoint/2010/main" val="537394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="" xmlns:a16="http://schemas.microsoft.com/office/drawing/2014/main" id="{F99E1206-88B5-4599-8EBB-8A5EEA30D5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4800" dirty="0">
                <a:latin typeface="標楷體" panose="03000509000000000000" pitchFamily="65" charset="-120"/>
                <a:ea typeface="標楷體" panose="03000509000000000000" pitchFamily="65" charset="-120"/>
              </a:rPr>
              <a:t>前言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="" xmlns:a16="http://schemas.microsoft.com/office/drawing/2014/main" id="{A8AB8A1B-012A-438F-8E15-200FA253A4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2"/>
            <a:ext cx="9603275" cy="3741601"/>
          </a:xfrm>
        </p:spPr>
        <p:txBody>
          <a:bodyPr>
            <a:normAutofit fontScale="55000" lnSpcReduction="20000"/>
          </a:bodyPr>
          <a:lstStyle/>
          <a:p>
            <a:r>
              <a:rPr lang="zh-TW" altLang="en-US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蘇格蘭</a:t>
            </a:r>
            <a:r>
              <a:rPr lang="zh-TW" altLang="en-US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大約有</a:t>
            </a:r>
            <a:r>
              <a:rPr lang="en-US" altLang="zh-TW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100</a:t>
            </a:r>
            <a:r>
              <a:rPr lang="zh-TW" altLang="en-US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個健走團體，每周約有</a:t>
            </a:r>
            <a:r>
              <a:rPr lang="en-US" altLang="zh-TW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500</a:t>
            </a:r>
            <a:r>
              <a:rPr lang="zh-TW" altLang="en-US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個健走活動；其中有</a:t>
            </a:r>
            <a:r>
              <a:rPr lang="en-US" altLang="zh-TW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23</a:t>
            </a:r>
            <a:r>
              <a:rPr lang="zh-TW" altLang="en-US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個為失智友善健走</a:t>
            </a:r>
            <a:r>
              <a:rPr lang="zh-TW" altLang="en-US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活動。</a:t>
            </a:r>
            <a:endParaRPr lang="en-US" altLang="zh-TW" sz="36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zh-TW" sz="37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此計畫的目標為：</a:t>
            </a:r>
          </a:p>
          <a:p>
            <a:pPr lvl="1"/>
            <a:r>
              <a:rPr lang="zh-TW" altLang="zh-TW" sz="37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奠基在原有的健走健康網絡，發展適合失智者的模式</a:t>
            </a:r>
          </a:p>
          <a:p>
            <a:pPr lvl="1"/>
            <a:r>
              <a:rPr lang="zh-TW" altLang="zh-TW" sz="37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提升民眾的知能，了解健走對失智者的好處</a:t>
            </a:r>
          </a:p>
          <a:p>
            <a:pPr lvl="1"/>
            <a:r>
              <a:rPr lang="zh-TW" altLang="zh-TW" sz="37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在三年中，支持失智友善健走活動的形成</a:t>
            </a:r>
          </a:p>
          <a:p>
            <a:pPr lvl="1"/>
            <a:r>
              <a:rPr lang="zh-TW" altLang="zh-TW" sz="37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提供訓練、資源連結、經驗分享</a:t>
            </a:r>
          </a:p>
          <a:p>
            <a:pPr lvl="1"/>
            <a:r>
              <a:rPr lang="zh-TW" altLang="zh-TW" sz="37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確保全民健走</a:t>
            </a:r>
            <a:r>
              <a:rPr lang="en-US" altLang="zh-TW" sz="37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(Paths for All)</a:t>
            </a:r>
            <a:r>
              <a:rPr lang="zh-TW" altLang="zh-TW" sz="37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成為一個失智友善組織</a:t>
            </a:r>
          </a:p>
          <a:p>
            <a:pPr lvl="1"/>
            <a:r>
              <a:rPr lang="zh-TW" altLang="zh-TW" sz="37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與政策連結，建立強而有力的溝通網</a:t>
            </a:r>
            <a:endParaRPr lang="zh-TW" altLang="en-US" sz="37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537394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="" xmlns:a16="http://schemas.microsoft.com/office/drawing/2014/main" id="{F99E1206-88B5-4599-8EBB-8A5EEA30D5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4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研究方法</a:t>
            </a:r>
            <a:endParaRPr lang="zh-TW" altLang="en-US" sz="4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>
            <a:extLst>
              <a:ext uri="{FF2B5EF4-FFF2-40B4-BE49-F238E27FC236}">
                <a16:creationId xmlns="" xmlns:a16="http://schemas.microsoft.com/office/drawing/2014/main" id="{A8AB8A1B-012A-438F-8E15-200FA253A4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2"/>
            <a:ext cx="9603275" cy="3741601"/>
          </a:xfrm>
        </p:spPr>
        <p:txBody>
          <a:bodyPr>
            <a:normAutofit fontScale="40000" lnSpcReduction="20000"/>
          </a:bodyPr>
          <a:lstStyle/>
          <a:p>
            <a:pPr lvl="0"/>
            <a:r>
              <a:rPr lang="zh-TW" altLang="zh-TW" sz="6000" dirty="0" smtClean="0">
                <a:latin typeface="標楷體" pitchFamily="65" charset="-120"/>
                <a:ea typeface="標楷體" pitchFamily="65" charset="-120"/>
              </a:rPr>
              <a:t>社區研究方法：此研究採用社區參與研究法，並結合質性研究於社區活動中。</a:t>
            </a:r>
          </a:p>
          <a:p>
            <a:pPr lvl="0"/>
            <a:r>
              <a:rPr lang="zh-TW" altLang="zh-TW" sz="6000" dirty="0" smtClean="0">
                <a:latin typeface="標楷體" pitchFamily="65" charset="-120"/>
                <a:ea typeface="標楷體" pitchFamily="65" charset="-120"/>
              </a:rPr>
              <a:t>健走訪談：此項評量採用自然與經驗研究的方法</a:t>
            </a:r>
            <a:r>
              <a:rPr lang="en-US" altLang="zh-TW" sz="6000" dirty="0" smtClean="0">
                <a:latin typeface="標楷體" pitchFamily="65" charset="-120"/>
                <a:ea typeface="標楷體" pitchFamily="65" charset="-120"/>
              </a:rPr>
              <a:t>(naturalistic and experiential research methodology)</a:t>
            </a:r>
            <a:r>
              <a:rPr lang="zh-TW" altLang="zh-TW" sz="6000" dirty="0" smtClean="0">
                <a:latin typeface="標楷體" pitchFamily="65" charset="-120"/>
                <a:ea typeface="標楷體" pitchFamily="65" charset="-120"/>
              </a:rPr>
              <a:t>，著重於了解參與者在失智友善健走團體中的經驗</a:t>
            </a:r>
            <a:r>
              <a:rPr lang="zh-TW" altLang="zh-TW" sz="6000" dirty="0" smtClean="0">
                <a:latin typeface="標楷體" pitchFamily="65" charset="-120"/>
                <a:ea typeface="標楷體" pitchFamily="65" charset="-120"/>
              </a:rPr>
              <a:t>。</a:t>
            </a:r>
            <a:endParaRPr lang="en-US" altLang="zh-TW" sz="6000" dirty="0" smtClean="0">
              <a:latin typeface="標楷體" pitchFamily="65" charset="-120"/>
              <a:ea typeface="標楷體" pitchFamily="65" charset="-120"/>
            </a:endParaRPr>
          </a:p>
          <a:p>
            <a:pPr lvl="0"/>
            <a:r>
              <a:rPr lang="zh-TW" altLang="zh-TW" sz="6000" dirty="0" smtClean="0">
                <a:latin typeface="標楷體" pitchFamily="65" charset="-120"/>
                <a:ea typeface="標楷體" pitchFamily="65" charset="-120"/>
              </a:rPr>
              <a:t>焦點團體</a:t>
            </a:r>
            <a:r>
              <a:rPr lang="zh-TW" altLang="en-US" sz="6000" dirty="0" smtClean="0">
                <a:latin typeface="標楷體" pitchFamily="65" charset="-120"/>
                <a:ea typeface="標楷體" pitchFamily="65" charset="-120"/>
              </a:rPr>
              <a:t>：</a:t>
            </a:r>
            <a:r>
              <a:rPr lang="zh-TW" altLang="zh-TW" sz="6000" dirty="0" smtClean="0">
                <a:latin typeface="標楷體" pitchFamily="65" charset="-120"/>
                <a:ea typeface="標楷體" pitchFamily="65" charset="-120"/>
              </a:rPr>
              <a:t>邀請</a:t>
            </a:r>
            <a:r>
              <a:rPr lang="zh-TW" altLang="zh-TW" sz="6000" dirty="0" smtClean="0">
                <a:latin typeface="標楷體" pitchFamily="65" charset="-120"/>
                <a:ea typeface="標楷體" pitchFamily="65" charset="-120"/>
              </a:rPr>
              <a:t>所有參與人員和健走領隊參與，了解他們在活動中的</a:t>
            </a:r>
            <a:r>
              <a:rPr lang="zh-TW" altLang="zh-TW" sz="6000" dirty="0" smtClean="0">
                <a:latin typeface="標楷體" pitchFamily="65" charset="-120"/>
                <a:ea typeface="標楷體" pitchFamily="65" charset="-120"/>
              </a:rPr>
              <a:t>經驗</a:t>
            </a:r>
            <a:r>
              <a:rPr lang="zh-TW" altLang="en-US" sz="6000" dirty="0" smtClean="0">
                <a:latin typeface="標楷體" pitchFamily="65" charset="-120"/>
                <a:ea typeface="標楷體" pitchFamily="65" charset="-120"/>
              </a:rPr>
              <a:t>。</a:t>
            </a:r>
            <a:endParaRPr lang="zh-TW" altLang="zh-TW" sz="6000" dirty="0" smtClean="0">
              <a:latin typeface="標楷體" pitchFamily="65" charset="-120"/>
              <a:ea typeface="標楷體" pitchFamily="65" charset="-120"/>
            </a:endParaRPr>
          </a:p>
          <a:p>
            <a:pPr lvl="0"/>
            <a:r>
              <a:rPr lang="zh-TW" altLang="zh-TW" sz="6000" dirty="0" smtClean="0">
                <a:latin typeface="標楷體" pitchFamily="65" charset="-120"/>
                <a:ea typeface="標楷體" pitchFamily="65" charset="-120"/>
              </a:rPr>
              <a:t>資料分析：製作逐字稿，並按照主題分析進行編碼</a:t>
            </a:r>
          </a:p>
          <a:p>
            <a:endParaRPr lang="zh-TW" altLang="en-US" sz="37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537394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="" xmlns:a16="http://schemas.microsoft.com/office/drawing/2014/main" id="{604E6F0C-8544-4D80-A36F-69929107EC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zh-TW" altLang="en-US" sz="4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結果</a:t>
            </a:r>
            <a:endParaRPr lang="zh-TW" altLang="en-US" sz="4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>
            <a:extLst>
              <a:ext uri="{FF2B5EF4-FFF2-40B4-BE49-F238E27FC236}">
                <a16:creationId xmlns="" xmlns:a16="http://schemas.microsoft.com/office/drawing/2014/main" id="{452E946D-1696-4AA7-B01F-5B6090ADF2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2"/>
            <a:ext cx="9603275" cy="4037749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一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、</a:t>
            </a:r>
            <a:r>
              <a:rPr lang="zh-TW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與他人</a:t>
            </a:r>
            <a:r>
              <a:rPr lang="zh-TW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相處</a:t>
            </a:r>
            <a:r>
              <a:rPr lang="en-US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(BEING WITH OTHER </a:t>
            </a:r>
            <a:r>
              <a:rPr lang="en-US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PEOPLE)</a:t>
            </a:r>
            <a:endParaRPr lang="zh-TW" altLang="zh-TW" sz="24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0"/>
            <a:r>
              <a:rPr lang="zh-TW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社交與陪伴</a:t>
            </a:r>
            <a:r>
              <a:rPr lang="zh-TW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：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友誼</a:t>
            </a:r>
            <a:r>
              <a:rPr lang="zh-TW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對</a:t>
            </a:r>
            <a:r>
              <a:rPr lang="zh-TW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參與者很重要，</a:t>
            </a:r>
            <a:r>
              <a:rPr lang="zh-TW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發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產</a:t>
            </a:r>
            <a:r>
              <a:rPr lang="zh-TW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出</a:t>
            </a:r>
            <a:r>
              <a:rPr lang="zh-TW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友誼比實際參加健走活動對他們更有意義</a:t>
            </a:r>
            <a:r>
              <a:rPr lang="zh-TW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。約</a:t>
            </a:r>
            <a:r>
              <a:rPr lang="zh-TW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有一半的參與者會與他人一同參加其他活動，例如去酒吧、參加運動課程、或藝文</a:t>
            </a:r>
            <a:r>
              <a:rPr lang="zh-TW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課程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，</a:t>
            </a:r>
            <a:r>
              <a:rPr lang="zh-TW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也</a:t>
            </a:r>
            <a:r>
              <a:rPr lang="zh-TW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對他們在社交和陪伴層面更有幫助。</a:t>
            </a:r>
          </a:p>
          <a:p>
            <a:pPr lvl="0"/>
            <a:r>
              <a:rPr lang="zh-TW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友善的支持：身處在處境類似的人群中對參與者來說相當重要，他們更容易地分享所遇到的經驗和挑戰。</a:t>
            </a:r>
          </a:p>
          <a:p>
            <a:pPr lvl="0"/>
            <a:r>
              <a:rPr lang="zh-TW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對夫妻的支持：能夠一起從事共同喜歡的活動，對有些夫妻來說是很重要的。在健走活動中，部分夫妻都一起進行，有些會分開來走完這個行程。但是，對於所有時間都相處在一起的夫妻來說，健走活動時可以分開進行，也可讓雙方有些喘息的空間、對他們之間的關係有所助益。</a:t>
            </a:r>
          </a:p>
        </p:txBody>
      </p:sp>
    </p:spTree>
    <p:extLst>
      <p:ext uri="{BB962C8B-B14F-4D97-AF65-F5344CB8AC3E}">
        <p14:creationId xmlns="" xmlns:p14="http://schemas.microsoft.com/office/powerpoint/2010/main" val="1130607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="" xmlns:a16="http://schemas.microsoft.com/office/drawing/2014/main" id="{604E6F0C-8544-4D80-A36F-69929107EC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zh-TW" altLang="en-US" sz="4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結果</a:t>
            </a:r>
            <a:endParaRPr lang="zh-TW" altLang="en-US" sz="4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>
            <a:extLst>
              <a:ext uri="{FF2B5EF4-FFF2-40B4-BE49-F238E27FC236}">
                <a16:creationId xmlns="" xmlns:a16="http://schemas.microsoft.com/office/drawing/2014/main" id="{452E946D-1696-4AA7-B01F-5B6090ADF2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2"/>
            <a:ext cx="9603275" cy="4037749"/>
          </a:xfrm>
        </p:spPr>
        <p:txBody>
          <a:bodyPr>
            <a:normAutofit/>
          </a:bodyPr>
          <a:lstStyle/>
          <a:p>
            <a:pPr lvl="0">
              <a:buNone/>
            </a:pP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二、</a:t>
            </a:r>
            <a:r>
              <a:rPr lang="zh-TW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享受戶外</a:t>
            </a:r>
            <a:r>
              <a:rPr lang="en-US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(BEING OUTDOORS)</a:t>
            </a:r>
            <a:endParaRPr lang="zh-TW" altLang="zh-TW" sz="24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0"/>
            <a:r>
              <a:rPr lang="zh-TW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健康與體能活動：健走活動對參與者的體能和社交健康的</a:t>
            </a:r>
            <a:r>
              <a:rPr lang="zh-TW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影響，</a:t>
            </a:r>
            <a:r>
              <a:rPr lang="zh-TW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由社交的因素而使人們更有動力維持健康的活動。</a:t>
            </a:r>
          </a:p>
          <a:p>
            <a:pPr lvl="0"/>
            <a:r>
              <a:rPr lang="zh-TW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探索環境：參與者除了可從健走路徑中觀察環境外，也可探索、觀察周遭環境，對他們有所助益。</a:t>
            </a:r>
          </a:p>
          <a:p>
            <a:pPr lvl="0"/>
            <a:r>
              <a:rPr lang="zh-TW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交通、路徑、休息站：對參與者來說比較好的活動設計，需考量更多的休息站、人潮較少和良好維護的健走路徑。</a:t>
            </a:r>
          </a:p>
          <a:p>
            <a:endParaRPr lang="zh-TW" altLang="en-US" sz="24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130607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="" xmlns:a16="http://schemas.microsoft.com/office/drawing/2014/main" id="{604E6F0C-8544-4D80-A36F-69929107EC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zh-TW" altLang="en-US" sz="4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結果</a:t>
            </a:r>
            <a:endParaRPr lang="zh-TW" altLang="en-US" sz="4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>
            <a:extLst>
              <a:ext uri="{FF2B5EF4-FFF2-40B4-BE49-F238E27FC236}">
                <a16:creationId xmlns="" xmlns:a16="http://schemas.microsoft.com/office/drawing/2014/main" id="{452E946D-1696-4AA7-B01F-5B6090ADF2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2"/>
            <a:ext cx="9603275" cy="4037749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三、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氣氛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、風氣和可近性</a:t>
            </a:r>
            <a:r>
              <a:rPr lang="en-US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(ATMOSPHERE, ETHOS &amp; ACCESSIBILITY)</a:t>
            </a:r>
          </a:p>
          <a:p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參與者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時常感覺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自己的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獨立性，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而不單只是「倚賴他人」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。幽默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的氣氛和情境，對較內向或安靜的參與者很重要，使他們更能夠主動參與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endParaRPr lang="en-US" altLang="zh-TW" sz="24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0">
              <a:buNone/>
            </a:pP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四、</a:t>
            </a:r>
            <a:r>
              <a:rPr lang="zh-TW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安全感和安全性</a:t>
            </a:r>
            <a:r>
              <a:rPr lang="en-US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(SAFETY AND SECURITY)</a:t>
            </a:r>
            <a:endParaRPr lang="zh-TW" altLang="zh-TW" sz="24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0"/>
            <a:r>
              <a:rPr lang="zh-TW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安全感：讓失智者有機會外出、與他人社交之外，這個健走活動同時也</a:t>
            </a:r>
            <a:r>
              <a:rPr lang="zh-TW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提供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安</a:t>
            </a:r>
            <a:r>
              <a:rPr lang="zh-TW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全</a:t>
            </a:r>
            <a:r>
              <a:rPr lang="zh-TW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、安心的環境讓他們</a:t>
            </a:r>
            <a:r>
              <a:rPr lang="zh-TW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參與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，</a:t>
            </a:r>
            <a:r>
              <a:rPr lang="zh-TW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確實安全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，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而</a:t>
            </a:r>
            <a:r>
              <a:rPr lang="zh-TW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且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顧及</a:t>
            </a:r>
            <a:r>
              <a:rPr lang="zh-TW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他們</a:t>
            </a:r>
            <a:r>
              <a:rPr lang="zh-TW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的需求。</a:t>
            </a:r>
          </a:p>
          <a:p>
            <a:pPr lvl="0"/>
            <a:r>
              <a:rPr lang="zh-TW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自信心：健走活動有助於提升參與者的自信心，同時他們也可以擁有歸屬感，在分享自己的經驗和感受時，得到真心的同理和關懷。</a:t>
            </a:r>
          </a:p>
          <a:p>
            <a:pPr lvl="0"/>
            <a:r>
              <a:rPr lang="zh-TW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安全考量：在活動設計時，需注意行程的路況。穿越馬路時，失智者可能需要更多的協助，另建議避免交通繁忙的路段或尖峰時間進行活動。</a:t>
            </a:r>
          </a:p>
          <a:p>
            <a:pPr>
              <a:buNone/>
            </a:pPr>
            <a:endParaRPr lang="zh-TW" altLang="en-US" sz="24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zh-TW" altLang="en-US" sz="24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130607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="" xmlns:a16="http://schemas.microsoft.com/office/drawing/2014/main" id="{604E6F0C-8544-4D80-A36F-69929107EC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zh-TW" altLang="en-US" sz="4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結果</a:t>
            </a:r>
            <a:endParaRPr lang="zh-TW" altLang="en-US" sz="4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>
            <a:extLst>
              <a:ext uri="{FF2B5EF4-FFF2-40B4-BE49-F238E27FC236}">
                <a16:creationId xmlns="" xmlns:a16="http://schemas.microsoft.com/office/drawing/2014/main" id="{452E946D-1696-4AA7-B01F-5B6090ADF2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40004" y="2004157"/>
            <a:ext cx="9603275" cy="4037749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五、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領導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力和活動組織</a:t>
            </a:r>
            <a:r>
              <a:rPr lang="en-US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(LEADERSHIP AND ORGANISATION)</a:t>
            </a:r>
          </a:p>
          <a:p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感謝領隊：活動參與者都表示對領隊非常感激，他們不僅帶領大家進行活動，更需要擔任居中協調和危機處理等等角色。</a:t>
            </a:r>
          </a:p>
          <a:p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促成健行活動：領隊不僅需要支持參與者，更需確保他們參與並享受活動。在活動中的氣氛很重要，參與者表示第一次活動中通常可能比較沉悶，但是領隊的引導改變了氣氛，讓他們感覺受到歡迎。</a:t>
            </a:r>
          </a:p>
          <a:p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與其他單位的溝通協調：當部分路線需要修繕、或是僅開放部分路線時，領隊是很重要的溝通橋樑。</a:t>
            </a:r>
          </a:p>
          <a:p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招募參與者：健走活動的宣傳通常透過口耳相傳、傳單、經由其他活動而得知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endParaRPr lang="zh-TW" altLang="zh-TW" sz="24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buNone/>
            </a:pPr>
            <a:endParaRPr lang="zh-TW" altLang="en-US" sz="24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zh-TW" altLang="en-US" sz="24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130607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="" xmlns:a16="http://schemas.microsoft.com/office/drawing/2014/main" id="{E1753895-3A5F-4D39-BE4E-DBBAB9203D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zh-TW" altLang="en-US" sz="4800" dirty="0">
                <a:latin typeface="標楷體" panose="03000509000000000000" pitchFamily="65" charset="-120"/>
                <a:ea typeface="標楷體" panose="03000509000000000000" pitchFamily="65" charset="-120"/>
              </a:rPr>
              <a:t>結論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="" xmlns:a16="http://schemas.microsoft.com/office/drawing/2014/main" id="{30D41727-2D95-4F4B-AD95-287EA71C77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117332"/>
            <a:ext cx="9603275" cy="345061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zh-TW" altLang="zh-TW" sz="2400" dirty="0" smtClean="0">
                <a:latin typeface="標楷體" pitchFamily="65" charset="-120"/>
                <a:ea typeface="標楷體" pitchFamily="65" charset="-120"/>
              </a:rPr>
              <a:t>健走活動對失智者有兩大益處：</a:t>
            </a:r>
          </a:p>
          <a:p>
            <a:pPr lvl="0"/>
            <a:r>
              <a:rPr lang="zh-TW" altLang="zh-TW" sz="2400" dirty="0" smtClean="0">
                <a:latin typeface="標楷體" pitchFamily="65" charset="-120"/>
                <a:ea typeface="標楷體" pitchFamily="65" charset="-120"/>
              </a:rPr>
              <a:t>提供與他人社交的機會─與照顧者</a:t>
            </a:r>
            <a:r>
              <a:rPr lang="en-US" altLang="zh-TW" sz="2400" dirty="0" smtClean="0">
                <a:latin typeface="標楷體" pitchFamily="65" charset="-120"/>
                <a:ea typeface="標楷體" pitchFamily="65" charset="-120"/>
              </a:rPr>
              <a:t>/</a:t>
            </a:r>
            <a:r>
              <a:rPr lang="zh-TW" altLang="zh-TW" sz="2400" dirty="0" smtClean="0">
                <a:latin typeface="標楷體" pitchFamily="65" charset="-120"/>
                <a:ea typeface="標楷體" pitchFamily="65" charset="-120"/>
              </a:rPr>
              <a:t>家人一起和他人互動</a:t>
            </a:r>
          </a:p>
          <a:p>
            <a:r>
              <a:rPr lang="zh-TW" altLang="zh-TW" sz="2400" dirty="0" smtClean="0">
                <a:latin typeface="標楷體" pitchFamily="65" charset="-120"/>
                <a:ea typeface="標楷體" pitchFamily="65" charset="-120"/>
              </a:rPr>
              <a:t>提升整體健康─鼓勵體能活動，同時也降低社交孤獨的</a:t>
            </a:r>
            <a:r>
              <a:rPr lang="zh-TW" altLang="zh-TW" sz="2400" dirty="0" smtClean="0">
                <a:latin typeface="標楷體" pitchFamily="65" charset="-120"/>
                <a:ea typeface="標楷體" pitchFamily="65" charset="-120"/>
              </a:rPr>
              <a:t>風險</a:t>
            </a:r>
            <a:endParaRPr lang="zh-TW" altLang="en-US" sz="2400" dirty="0">
              <a:latin typeface="標楷體" pitchFamily="65" charset="-120"/>
              <a:ea typeface="標楷體" pitchFamily="65" charset="-12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631497"/>
      </p:ext>
    </p:extLst>
  </p:cSld>
  <p:clrMapOvr>
    <a:masterClrMapping/>
  </p:clrMapOvr>
</p:sld>
</file>

<file path=ppt/theme/theme1.xml><?xml version="1.0" encoding="utf-8"?>
<a:theme xmlns:a="http://schemas.openxmlformats.org/drawingml/2006/main" name="圖庫">
  <a:themeElements>
    <a:clrScheme name="圖庫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圖庫">
      <a:majorFont>
        <a:latin typeface="Gill Sans M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圖庫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TM10001114[[fn=圖庫]]</Template>
  <TotalTime>1315</TotalTime>
  <Words>1355</Words>
  <Application>Microsoft Office PowerPoint</Application>
  <PresentationFormat>自訂</PresentationFormat>
  <Paragraphs>76</Paragraphs>
  <Slides>15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15</vt:i4>
      </vt:variant>
    </vt:vector>
  </HeadingPairs>
  <TitlesOfParts>
    <vt:vector size="16" baseType="lpstr">
      <vt:lpstr>圖庫</vt:lpstr>
      <vt:lpstr>Dementia Friendly Walking Project: Evaluation Report 失智友善健走計畫：評核報告</vt:lpstr>
      <vt:lpstr>概述</vt:lpstr>
      <vt:lpstr>前言</vt:lpstr>
      <vt:lpstr>研究方法</vt:lpstr>
      <vt:lpstr>結果</vt:lpstr>
      <vt:lpstr>結果</vt:lpstr>
      <vt:lpstr>結果</vt:lpstr>
      <vt:lpstr>結果</vt:lpstr>
      <vt:lpstr>結論</vt:lpstr>
      <vt:lpstr>活動建議</vt:lpstr>
      <vt:lpstr>活動建議</vt:lpstr>
      <vt:lpstr>活動建議</vt:lpstr>
      <vt:lpstr>挑選原因</vt:lpstr>
      <vt:lpstr>文獻貢獻 </vt:lpstr>
      <vt:lpstr>延伸參考資料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FENG</dc:creator>
  <cp:lastModifiedBy>溫孟璇</cp:lastModifiedBy>
  <cp:revision>74</cp:revision>
  <dcterms:created xsi:type="dcterms:W3CDTF">2020-05-29T02:17:10Z</dcterms:created>
  <dcterms:modified xsi:type="dcterms:W3CDTF">2020-09-03T19:02:59Z</dcterms:modified>
</cp:coreProperties>
</file>